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09" r:id="rId4"/>
    <p:sldId id="263" r:id="rId5"/>
    <p:sldId id="259" r:id="rId6"/>
    <p:sldId id="310" r:id="rId7"/>
    <p:sldId id="311" r:id="rId8"/>
    <p:sldId id="306" r:id="rId9"/>
    <p:sldId id="312" r:id="rId10"/>
    <p:sldId id="305" r:id="rId11"/>
    <p:sldId id="265" r:id="rId12"/>
    <p:sldId id="307" r:id="rId13"/>
    <p:sldId id="308" r:id="rId14"/>
    <p:sldId id="268" r:id="rId15"/>
    <p:sldId id="313" r:id="rId16"/>
    <p:sldId id="314" r:id="rId17"/>
    <p:sldId id="272" r:id="rId18"/>
    <p:sldId id="274" r:id="rId19"/>
    <p:sldId id="275" r:id="rId20"/>
    <p:sldId id="276" r:id="rId21"/>
    <p:sldId id="277" r:id="rId22"/>
    <p:sldId id="299" r:id="rId23"/>
    <p:sldId id="279" r:id="rId24"/>
    <p:sldId id="280" r:id="rId25"/>
    <p:sldId id="281" r:id="rId26"/>
    <p:sldId id="303" r:id="rId27"/>
    <p:sldId id="282" r:id="rId28"/>
    <p:sldId id="304" r:id="rId29"/>
    <p:sldId id="315" r:id="rId30"/>
    <p:sldId id="285" r:id="rId31"/>
    <p:sldId id="287" r:id="rId32"/>
    <p:sldId id="288" r:id="rId33"/>
    <p:sldId id="317" r:id="rId34"/>
    <p:sldId id="31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00"/>
    <a:srgbClr val="000099"/>
    <a:srgbClr val="111111"/>
    <a:srgbClr val="3333FF"/>
    <a:srgbClr val="0000FF"/>
    <a:srgbClr val="777777"/>
    <a:srgbClr val="6600CC"/>
    <a:srgbClr val="0099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3" autoAdjust="0"/>
    <p:restoredTop sz="94706" autoAdjust="0"/>
  </p:normalViewPr>
  <p:slideViewPr>
    <p:cSldViewPr snapToGrid="0">
      <p:cViewPr varScale="1">
        <p:scale>
          <a:sx n="70" d="100"/>
          <a:sy n="70" d="100"/>
        </p:scale>
        <p:origin x="-73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89534-3E43-49DD-B743-341F58704137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51280-EAF5-4431-B0C6-CED9492343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96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51280-EAF5-4431-B0C6-CED9492343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3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2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9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8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135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21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103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8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01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BBD31-BD6D-4E44-9673-B6C551026E91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699B-1337-49F1-A770-87A0BA21FB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e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jpe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4.wdp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gif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11" y="1854558"/>
            <a:ext cx="8925059" cy="44105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0" y="244497"/>
            <a:ext cx="11758410" cy="64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7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" y="58056"/>
            <a:ext cx="974812" cy="847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701" y="58056"/>
            <a:ext cx="1484243" cy="491188"/>
          </a:xfrm>
          <a:prstGeom prst="rect">
            <a:avLst/>
          </a:prstGeom>
        </p:spPr>
      </p:pic>
      <p:sp>
        <p:nvSpPr>
          <p:cNvPr id="6" name="Title 10"/>
          <p:cNvSpPr txBox="1">
            <a:spLocks/>
          </p:cNvSpPr>
          <p:nvPr/>
        </p:nvSpPr>
        <p:spPr>
          <a:xfrm>
            <a:off x="1148980" y="558782"/>
            <a:ext cx="10418801" cy="11198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b="1" spc="50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tlantic Inline" panose="04020805080302030202" pitchFamily="82" charset="0"/>
              </a:rPr>
              <a:t>LIQUID  MILK  MANAGEMENT  SYSTEM</a:t>
            </a:r>
            <a:r>
              <a:rPr lang="en-US" sz="2400" b="1" spc="50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</a:t>
            </a:r>
            <a:r>
              <a:rPr lang="en-US" sz="2100" dirty="0" smtClean="0">
                <a:latin typeface="AvantGarde Md BT" panose="020B0602020202020204" pitchFamily="34" charset="0"/>
              </a:rPr>
              <a:t>for</a:t>
            </a:r>
            <a:r>
              <a:rPr lang="en-US" sz="1600" dirty="0" smtClean="0">
                <a:latin typeface="AvantGarde Md BT" panose="020B0602020202020204" pitchFamily="34" charset="0"/>
              </a:rPr>
              <a:t> </a:t>
            </a:r>
            <a:r>
              <a:rPr lang="en-US" sz="1600" dirty="0" smtClean="0"/>
              <a:t> </a:t>
            </a:r>
            <a:r>
              <a:rPr lang="en-US" sz="2400" b="1" spc="50" dirty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tlantic Inline" panose="04020805080302030202" pitchFamily="82" charset="0"/>
              </a:rPr>
              <a:t>PATNA  DAIRY  PROJECT </a:t>
            </a:r>
            <a:r>
              <a:rPr lang="en-US" sz="1600" dirty="0" smtClean="0"/>
              <a:t> </a:t>
            </a:r>
            <a:r>
              <a:rPr lang="en-US" sz="2000" dirty="0" smtClean="0">
                <a:latin typeface="AvantGarde Md BT" panose="020B0602020202020204" pitchFamily="34" charset="0"/>
              </a:rPr>
              <a:t>is </a:t>
            </a:r>
            <a:r>
              <a:rPr lang="en-US" sz="2100" dirty="0" smtClean="0">
                <a:latin typeface="AvantGarde Md BT" panose="020B0602020202020204" pitchFamily="34" charset="0"/>
              </a:rPr>
              <a:t>basically  designed for managing the marketing of  Liquid Milk Products of the company .</a:t>
            </a:r>
            <a:endParaRPr lang="en-US" sz="2100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1178936" y="1850563"/>
            <a:ext cx="10404085" cy="8903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antGarde Md BT" panose="020B0602020202020204" pitchFamily="34" charset="0"/>
                <a:ea typeface="+mj-ea"/>
                <a:cs typeface="+mj-cs"/>
              </a:rPr>
              <a:t>This</a:t>
            </a: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antGarde Md BT" panose="020B0602020202020204" pitchFamily="34" charset="0"/>
                <a:ea typeface="+mj-ea"/>
                <a:cs typeface="+mj-cs"/>
              </a:rPr>
              <a:t> system maintains Daily Supply of the milk  as per Daily  &amp; Monthly Demands of Distributors and  Retailers.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193652" y="3011648"/>
            <a:ext cx="10389369" cy="992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antGarde Md BT" panose="020B0602020202020204" pitchFamily="34" charset="0"/>
                <a:ea typeface="+mj-ea"/>
                <a:cs typeface="+mj-cs"/>
              </a:rPr>
              <a:t>It</a:t>
            </a: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antGarde Md BT" panose="020B0602020202020204" pitchFamily="34" charset="0"/>
                <a:ea typeface="+mj-ea"/>
                <a:cs typeface="+mj-cs"/>
              </a:rPr>
              <a:t> also maintains  Main Product Records, Product  Records</a:t>
            </a:r>
            <a:r>
              <a:rPr kumimoji="0" lang="en-US" sz="23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antGarde Md BT" panose="020B0602020202020204" pitchFamily="34" charset="0"/>
                <a:ea typeface="+mj-ea"/>
                <a:cs typeface="+mj-cs"/>
              </a:rPr>
              <a:t> and</a:t>
            </a: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antGarde Md BT" panose="020B0602020202020204" pitchFamily="34" charset="0"/>
                <a:ea typeface="+mj-ea"/>
                <a:cs typeface="+mj-cs"/>
              </a:rPr>
              <a:t> </a:t>
            </a:r>
            <a:r>
              <a:rPr lang="en-US" sz="2300" dirty="0" smtClean="0">
                <a:latin typeface="AvantGarde Md BT" panose="020B0602020202020204" pitchFamily="34" charset="0"/>
              </a:rPr>
              <a:t>Distributor Master</a:t>
            </a: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antGarde Md BT" panose="020B0602020202020204" pitchFamily="34" charset="0"/>
                <a:ea typeface="+mj-ea"/>
                <a:cs typeface="+mj-cs"/>
              </a:rPr>
              <a:t> very strictly as it is necessary to secure and restrict the unauthentic users. 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195224" y="4274367"/>
            <a:ext cx="10433517" cy="9122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b="1" dirty="0" smtClean="0">
                <a:latin typeface="AvantGarde Md BT" panose="020B0602020202020204" pitchFamily="34" charset="0"/>
              </a:rPr>
              <a:t>The</a:t>
            </a:r>
            <a:r>
              <a:rPr lang="en-US" sz="2300" dirty="0" smtClean="0">
                <a:latin typeface="AvantGarde Md BT" panose="020B0602020202020204" pitchFamily="34" charset="0"/>
              </a:rPr>
              <a:t> main work is to generate different Reports and  create Backup Files of every shifts on daily basis.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238848" y="5457261"/>
            <a:ext cx="10374654" cy="12627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b="1" dirty="0" smtClean="0">
                <a:latin typeface="AvantGarde Md BT" panose="020B0602020202020204" pitchFamily="34" charset="0"/>
              </a:rPr>
              <a:t>Users</a:t>
            </a:r>
            <a:r>
              <a:rPr lang="en-US" sz="2300" dirty="0" smtClean="0">
                <a:latin typeface="AvantGarde Md BT" panose="020B0602020202020204" pitchFamily="34" charset="0"/>
              </a:rPr>
              <a:t> who are registered and given username </a:t>
            </a:r>
            <a:r>
              <a:rPr lang="en-US" sz="2300" dirty="0" smtClean="0">
                <a:cs typeface="Calibri"/>
              </a:rPr>
              <a:t>--</a:t>
            </a:r>
            <a:r>
              <a:rPr lang="en-US" sz="2300" dirty="0" smtClean="0">
                <a:latin typeface="AvantGarde Md BT" panose="020B0602020202020204" pitchFamily="34" charset="0"/>
              </a:rPr>
              <a:t> password can make entries like Zone Master, Retailer Master and also makes Demand and Supply of the products and generate any Report. </a:t>
            </a:r>
          </a:p>
        </p:txBody>
      </p:sp>
    </p:spTree>
    <p:extLst>
      <p:ext uri="{BB962C8B-B14F-4D97-AF65-F5344CB8AC3E}">
        <p14:creationId xmlns:p14="http://schemas.microsoft.com/office/powerpoint/2010/main" val="206287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14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43542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701" y="43542"/>
            <a:ext cx="1484243" cy="4911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8170" y="609465"/>
            <a:ext cx="9972337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atin typeface="Tekton Pro" panose="020F0603020208020904" pitchFamily="34" charset="0"/>
                <a:ea typeface="Calibri" pitchFamily="34" charset="0"/>
                <a:cs typeface="Tahoma" pitchFamily="34" charset="0"/>
              </a:rPr>
              <a:t>As per the processes defined by the </a:t>
            </a:r>
            <a:r>
              <a:rPr lang="en-US" sz="2800" dirty="0" smtClean="0">
                <a:latin typeface="Tekton Pro" panose="020F0603020208020904" pitchFamily="34" charset="0"/>
                <a:ea typeface="Calibri" pitchFamily="34" charset="0"/>
                <a:cs typeface="Tahoma" pitchFamily="34" charset="0"/>
              </a:rPr>
              <a:t>Management </a:t>
            </a:r>
            <a:r>
              <a:rPr lang="en-US" sz="2800" dirty="0">
                <a:latin typeface="Tekton Pro" panose="020F0603020208020904" pitchFamily="34" charset="0"/>
                <a:ea typeface="Calibri" pitchFamily="34" charset="0"/>
                <a:cs typeface="Tahoma" pitchFamily="34" charset="0"/>
              </a:rPr>
              <a:t>T</a:t>
            </a:r>
            <a:r>
              <a:rPr lang="en-US" sz="2800" dirty="0" smtClean="0">
                <a:latin typeface="Tekton Pro" panose="020F0603020208020904" pitchFamily="34" charset="0"/>
                <a:ea typeface="Calibri" pitchFamily="34" charset="0"/>
                <a:cs typeface="Tahoma" pitchFamily="34" charset="0"/>
              </a:rPr>
              <a:t>eam </a:t>
            </a:r>
            <a:r>
              <a:rPr lang="en-US" sz="2800" dirty="0">
                <a:latin typeface="Tekton Pro" panose="020F0603020208020904" pitchFamily="34" charset="0"/>
                <a:ea typeface="Calibri" pitchFamily="34" charset="0"/>
                <a:cs typeface="Tahoma" pitchFamily="34" charset="0"/>
              </a:rPr>
              <a:t>and our Project Guide </a:t>
            </a:r>
            <a:r>
              <a:rPr lang="en-US" sz="3200" b="1" dirty="0" smtClean="0">
                <a:ln w="0">
                  <a:solidFill>
                    <a:schemeClr val="tx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haroni" pitchFamily="2" charset="-79"/>
                <a:ea typeface="Calibri" pitchFamily="34" charset="0"/>
                <a:cs typeface="Aharoni" pitchFamily="2" charset="-79"/>
              </a:rPr>
              <a:t>Mr. Suresh </a:t>
            </a:r>
            <a:r>
              <a:rPr lang="en-US" sz="3200" b="1" dirty="0">
                <a:ln w="0">
                  <a:solidFill>
                    <a:schemeClr val="tx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haroni" pitchFamily="2" charset="-79"/>
                <a:ea typeface="Calibri" pitchFamily="34" charset="0"/>
                <a:cs typeface="Aharoni" pitchFamily="2" charset="-79"/>
              </a:rPr>
              <a:t>Kumar </a:t>
            </a:r>
            <a:r>
              <a:rPr lang="en-US" sz="3200" b="1" dirty="0" smtClean="0">
                <a:ln w="0">
                  <a:solidFill>
                    <a:schemeClr val="tx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haroni" pitchFamily="2" charset="-79"/>
                <a:ea typeface="Calibri" pitchFamily="34" charset="0"/>
                <a:cs typeface="Aharoni" pitchFamily="2" charset="-79"/>
              </a:rPr>
              <a:t>Sir</a:t>
            </a:r>
            <a:r>
              <a:rPr lang="en-US" sz="3200" b="1" dirty="0">
                <a:ln w="0">
                  <a:solidFill>
                    <a:schemeClr val="tx1"/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haroni" pitchFamily="2" charset="-79"/>
                <a:ea typeface="Calibri" pitchFamily="34" charset="0"/>
                <a:cs typeface="Aharoni" pitchFamily="2" charset="-79"/>
              </a:rPr>
              <a:t> 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800" dirty="0">
              <a:latin typeface="Tekton Pro" panose="020F0603020208020904" pitchFamily="34" charset="0"/>
              <a:ea typeface="Calibri" pitchFamily="34" charset="0"/>
              <a:cs typeface="Tahom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latin typeface="Tekton Pro" panose="020F0603020208020904" pitchFamily="34" charset="0"/>
                <a:ea typeface="Calibri" pitchFamily="34" charset="0"/>
                <a:cs typeface="Tahoma" pitchFamily="34" charset="0"/>
              </a:rPr>
              <a:t>The </a:t>
            </a:r>
            <a:r>
              <a:rPr lang="en-US" sz="2800" dirty="0">
                <a:latin typeface="Tekton Pro" panose="020F0603020208020904" pitchFamily="34" charset="0"/>
                <a:ea typeface="Calibri" pitchFamily="34" charset="0"/>
                <a:cs typeface="Tahoma" pitchFamily="34" charset="0"/>
              </a:rPr>
              <a:t>organization maintains two types of authorization that is :</a:t>
            </a:r>
            <a:endParaRPr lang="en-US" sz="2800" dirty="0">
              <a:latin typeface="Tekton Pro" panose="020F0603020208020904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881" r="899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8" y="2527232"/>
            <a:ext cx="1369454" cy="636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18092" y="2588907"/>
            <a:ext cx="390229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prstMaterial="softEdge"/>
          </a:bodyPr>
          <a:lstStyle/>
          <a:p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Algerian" pitchFamily="82" charset="0"/>
              </a:rPr>
              <a:t>ADMINISTRATOR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881" r="899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372" y="2582973"/>
            <a:ext cx="1369454" cy="6367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73036" y="2628830"/>
            <a:ext cx="408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Algerian" pitchFamily="82" charset="0"/>
              </a:rPr>
              <a:t>USER</a:t>
            </a:r>
            <a:r>
              <a:rPr lang="en-US" sz="28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Algerian" pitchFamily="82" charset="0"/>
              </a:rPr>
              <a:t> / </a:t>
            </a:r>
            <a:r>
              <a:rPr lang="en-US" sz="2800" b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Algerian" pitchFamily="82" charset="0"/>
              </a:rPr>
              <a:t>EMPLOYEE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43207" y="6052015"/>
            <a:ext cx="158410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oper Black" pitchFamily="18" charset="0"/>
              </a:rPr>
              <a:t>USER</a:t>
            </a:r>
            <a:endParaRPr lang="en-US" sz="32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Cooper Black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03328" y="6037117"/>
            <a:ext cx="1994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oper Black" pitchFamily="18" charset="0"/>
              </a:rPr>
              <a:t>ADMIN</a:t>
            </a:r>
          </a:p>
        </p:txBody>
      </p:sp>
      <p:pic>
        <p:nvPicPr>
          <p:cNvPr id="14" name="Picture 13" descr="Admin Ic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766" y="3240294"/>
            <a:ext cx="2438400" cy="2438400"/>
          </a:xfrm>
          <a:prstGeom prst="rect">
            <a:avLst/>
          </a:prstGeom>
        </p:spPr>
      </p:pic>
      <p:pic>
        <p:nvPicPr>
          <p:cNvPr id="17" name="Picture 16" descr="Icon-Learn-at-Own-Pac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03442" y="3265734"/>
            <a:ext cx="2561771" cy="256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14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43542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701" y="43542"/>
            <a:ext cx="1484243" cy="491188"/>
          </a:xfrm>
          <a:prstGeom prst="rect">
            <a:avLst/>
          </a:prstGeom>
        </p:spPr>
      </p:pic>
      <p:pic>
        <p:nvPicPr>
          <p:cNvPr id="5" name="Picture 4" descr="Objectiv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" y="174172"/>
            <a:ext cx="7387741" cy="6429828"/>
          </a:xfrm>
          <a:prstGeom prst="rect">
            <a:avLst/>
          </a:prstGeom>
        </p:spPr>
      </p:pic>
      <p:pic>
        <p:nvPicPr>
          <p:cNvPr id="6" name="Picture 5" descr="MARKETIN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28388">
            <a:off x="6779495" y="778122"/>
            <a:ext cx="5172655" cy="51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43542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701" y="43542"/>
            <a:ext cx="1484243" cy="491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868" y="823491"/>
            <a:ext cx="10267254" cy="461665"/>
          </a:xfrm>
          <a:prstGeom prst="rect">
            <a:avLst/>
          </a:prstGeom>
          <a:gradFill flip="none" rotWithShape="1">
            <a:gsLst>
              <a:gs pos="0">
                <a:srgbClr val="0099FF">
                  <a:tint val="66000"/>
                  <a:satMod val="160000"/>
                </a:srgbClr>
              </a:gs>
              <a:gs pos="50000">
                <a:srgbClr val="0099FF">
                  <a:tint val="44500"/>
                  <a:satMod val="160000"/>
                </a:srgbClr>
              </a:gs>
              <a:gs pos="100000">
                <a:srgbClr val="0099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>
            <a:solidFill>
              <a:srgbClr val="000099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To make the interface user friendly.</a:t>
            </a:r>
            <a:endParaRPr lang="en-US" sz="2400" dirty="0">
              <a:ln>
                <a:solidFill>
                  <a:srgbClr val="000099"/>
                </a:solidFill>
              </a:ln>
              <a:solidFill>
                <a:srgbClr val="0000FF"/>
              </a:solidFill>
              <a:latin typeface="Tekton Pro" panose="020F06030202080209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3036" y="1552172"/>
            <a:ext cx="10247086" cy="461665"/>
          </a:xfrm>
          <a:prstGeom prst="rect">
            <a:avLst/>
          </a:prstGeom>
          <a:gradFill flip="none" rotWithShape="1">
            <a:gsLst>
              <a:gs pos="0">
                <a:srgbClr val="0099FF">
                  <a:tint val="66000"/>
                  <a:satMod val="160000"/>
                </a:srgbClr>
              </a:gs>
              <a:gs pos="50000">
                <a:srgbClr val="0099FF">
                  <a:tint val="44500"/>
                  <a:satMod val="160000"/>
                </a:srgbClr>
              </a:gs>
              <a:gs pos="100000">
                <a:srgbClr val="0099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To make the system secure by adding login details.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2868" y="2318624"/>
            <a:ext cx="10247085" cy="830997"/>
          </a:xfrm>
          <a:prstGeom prst="rect">
            <a:avLst/>
          </a:prstGeom>
          <a:gradFill flip="none" rotWithShape="1">
            <a:gsLst>
              <a:gs pos="0">
                <a:srgbClr val="0099FF">
                  <a:tint val="66000"/>
                  <a:satMod val="160000"/>
                </a:srgbClr>
              </a:gs>
              <a:gs pos="50000">
                <a:srgbClr val="0099FF">
                  <a:tint val="44500"/>
                  <a:satMod val="160000"/>
                </a:srgbClr>
              </a:gs>
              <a:gs pos="100000">
                <a:srgbClr val="0099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To acquire knowledge about management practices  </a:t>
            </a:r>
            <a:r>
              <a:rPr lang="en-US" sz="2400" dirty="0" smtClean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which </a:t>
            </a:r>
            <a:r>
              <a:rPr lang="en-US" sz="2400" dirty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will we useful for us in future.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0124" y="3435898"/>
            <a:ext cx="10232571" cy="461665"/>
          </a:xfrm>
          <a:prstGeom prst="rect">
            <a:avLst/>
          </a:prstGeom>
          <a:gradFill flip="none" rotWithShape="1">
            <a:gsLst>
              <a:gs pos="0">
                <a:srgbClr val="0099FF">
                  <a:tint val="66000"/>
                  <a:satMod val="160000"/>
                </a:srgbClr>
              </a:gs>
              <a:gs pos="50000">
                <a:srgbClr val="0099FF">
                  <a:tint val="44500"/>
                  <a:satMod val="160000"/>
                </a:srgbClr>
              </a:gs>
              <a:gs pos="100000">
                <a:srgbClr val="0099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To make the system self sustainable such that the physical work can be avoided.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7550" y="4183089"/>
            <a:ext cx="10218057" cy="461665"/>
          </a:xfrm>
          <a:prstGeom prst="rect">
            <a:avLst/>
          </a:prstGeom>
          <a:gradFill flip="none" rotWithShape="1">
            <a:gsLst>
              <a:gs pos="0">
                <a:srgbClr val="0099FF">
                  <a:tint val="66000"/>
                  <a:satMod val="160000"/>
                </a:srgbClr>
              </a:gs>
              <a:gs pos="50000">
                <a:srgbClr val="0099FF">
                  <a:tint val="44500"/>
                  <a:satMod val="160000"/>
                </a:srgbClr>
              </a:gs>
              <a:gs pos="100000">
                <a:srgbClr val="0099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To enhance the facilities of existing system.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82066" y="4930280"/>
            <a:ext cx="10218056" cy="461665"/>
          </a:xfrm>
          <a:prstGeom prst="rect">
            <a:avLst/>
          </a:prstGeom>
          <a:gradFill flip="none" rotWithShape="1">
            <a:gsLst>
              <a:gs pos="0">
                <a:srgbClr val="0099FF">
                  <a:tint val="66000"/>
                  <a:satMod val="160000"/>
                </a:srgbClr>
              </a:gs>
              <a:gs pos="50000">
                <a:srgbClr val="0099FF">
                  <a:tint val="44500"/>
                  <a:satMod val="160000"/>
                </a:srgbClr>
              </a:gs>
              <a:gs pos="100000">
                <a:srgbClr val="0099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Customer satisfaction and implementation of new technology.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56963" y="5738241"/>
            <a:ext cx="10268261" cy="830997"/>
          </a:xfrm>
          <a:prstGeom prst="rect">
            <a:avLst/>
          </a:prstGeom>
          <a:gradFill flip="none" rotWithShape="1">
            <a:gsLst>
              <a:gs pos="0">
                <a:srgbClr val="0099FF">
                  <a:tint val="66000"/>
                  <a:satMod val="160000"/>
                </a:srgbClr>
              </a:gs>
              <a:gs pos="50000">
                <a:srgbClr val="0099FF">
                  <a:tint val="44500"/>
                  <a:satMod val="160000"/>
                </a:srgbClr>
              </a:gs>
              <a:gs pos="100000">
                <a:srgbClr val="0099FF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8575"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On the </a:t>
            </a:r>
            <a:r>
              <a:rPr lang="en-US" sz="2400" dirty="0" smtClean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whole, </a:t>
            </a:r>
            <a:r>
              <a:rPr lang="en-US" sz="2400" dirty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the system should be  more user friendly than the previous </a:t>
            </a:r>
            <a:r>
              <a:rPr lang="en-US" sz="2400" dirty="0" smtClean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Computerized </a:t>
            </a:r>
            <a:r>
              <a:rPr lang="en-US" sz="2400" dirty="0">
                <a:ln>
                  <a:solidFill>
                    <a:srgbClr val="000099"/>
                  </a:solidFill>
                </a:ln>
                <a:solidFill>
                  <a:srgbClr val="0000FF"/>
                </a:solidFill>
                <a:latin typeface="Tekton Pro" panose="020F0603020208020904" pitchFamily="34" charset="0"/>
              </a:rPr>
              <a:t>system.</a:t>
            </a:r>
          </a:p>
        </p:txBody>
      </p:sp>
    </p:spTree>
    <p:extLst>
      <p:ext uri="{BB962C8B-B14F-4D97-AF65-F5344CB8AC3E}">
        <p14:creationId xmlns:p14="http://schemas.microsoft.com/office/powerpoint/2010/main" val="25899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2381" cy="6914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58056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29" y="58056"/>
            <a:ext cx="1484243" cy="491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5375" y="566716"/>
            <a:ext cx="10697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38100" cmpd="sng">
                  <a:solidFill>
                    <a:srgbClr val="000099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TOOLS </a:t>
            </a:r>
            <a:r>
              <a:rPr lang="en-US" sz="6000" b="1" dirty="0" smtClean="0">
                <a:ln w="38100" cmpd="sng">
                  <a:solidFill>
                    <a:srgbClr val="000099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 &amp;  ENVIRONMENT</a:t>
            </a:r>
            <a:endParaRPr lang="en-US" sz="6000" b="1" dirty="0">
              <a:ln w="38100" cmpd="sng">
                <a:solidFill>
                  <a:srgbClr val="000099"/>
                </a:solidFill>
                <a:prstDash val="solid"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87"/>
          <a:stretch/>
        </p:blipFill>
        <p:spPr>
          <a:xfrm>
            <a:off x="2943066" y="1801519"/>
            <a:ext cx="779500" cy="8753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12456" y="2015867"/>
            <a:ext cx="436293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Verdana" panose="020B0604030504040204" pitchFamily="34" charset="0"/>
                <a:cs typeface="Verdana" panose="020B0604030504040204" pitchFamily="34" charset="0"/>
              </a:rPr>
              <a:t>OPERATING SYSTEM 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lgerian" pitchFamily="8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3365" y="2596242"/>
            <a:ext cx="3077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  <a:latin typeface="Berlin Sans FB Demi" pitchFamily="34" charset="0"/>
              </a:rPr>
              <a:t>Windows</a:t>
            </a:r>
            <a:endParaRPr lang="en-US" sz="3200" b="1" dirty="0">
              <a:solidFill>
                <a:srgbClr val="0000FF"/>
              </a:solidFill>
              <a:latin typeface="Berlin Sans FB Dem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65189" y="3403937"/>
            <a:ext cx="367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Verdana" panose="020B0604030504040204" pitchFamily="34" charset="0"/>
                <a:cs typeface="Verdana" panose="020B0604030504040204" pitchFamily="34" charset="0"/>
              </a:rPr>
              <a:t>FRONT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Verdana" panose="020B0604030504040204" pitchFamily="34" charset="0"/>
                <a:cs typeface="Verdana" panose="020B0604030504040204" pitchFamily="34" charset="0"/>
              </a:rPr>
              <a:t>END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0534" y="4080526"/>
            <a:ext cx="2328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  <a:latin typeface="Berlin Sans FB Demi" pitchFamily="34" charset="0"/>
              </a:rPr>
              <a:t>  JAVA</a:t>
            </a:r>
            <a:endParaRPr lang="en-US" sz="3200" b="1" dirty="0">
              <a:solidFill>
                <a:srgbClr val="0000FF"/>
              </a:solidFill>
              <a:latin typeface="Berlin Sans FB Dem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2394" y="4957281"/>
            <a:ext cx="3960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  <a:ea typeface="Verdana" panose="020B0604030504040204" pitchFamily="34" charset="0"/>
                <a:cs typeface="Verdana" panose="020B0604030504040204" pitchFamily="34" charset="0"/>
              </a:rPr>
              <a:t>BACK END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692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45" y="2495545"/>
            <a:ext cx="671850" cy="72353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692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1" y="3969559"/>
            <a:ext cx="707663" cy="76209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2692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111" y="5574349"/>
            <a:ext cx="659598" cy="71033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21971" y="5655952"/>
            <a:ext cx="302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  <a:latin typeface="Berlin Sans FB Demi" pitchFamily="34" charset="0"/>
              </a:rPr>
              <a:t> ORACLE   10g  </a:t>
            </a:r>
            <a:endParaRPr lang="en-US" sz="3200" b="1" dirty="0">
              <a:solidFill>
                <a:srgbClr val="0000FF"/>
              </a:solidFill>
              <a:latin typeface="Berlin Sans FB Dem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87"/>
          <a:stretch/>
        </p:blipFill>
        <p:spPr>
          <a:xfrm>
            <a:off x="2932956" y="3231036"/>
            <a:ext cx="779500" cy="8753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87"/>
          <a:stretch/>
        </p:blipFill>
        <p:spPr>
          <a:xfrm>
            <a:off x="2924277" y="4776665"/>
            <a:ext cx="779500" cy="8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3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2381" cy="6914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58056"/>
            <a:ext cx="974812" cy="847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29" y="58056"/>
            <a:ext cx="1484243" cy="4911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07824" y="129634"/>
            <a:ext cx="71962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ln w="19050" cmpd="sng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Existing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811832" y="1308024"/>
            <a:ext cx="10652759" cy="830997"/>
          </a:xfrm>
          <a:prstGeom prst="rect">
            <a:avLst/>
          </a:prstGeom>
          <a:gradFill flip="none" rotWithShape="1">
            <a:gsLst>
              <a:gs pos="0">
                <a:srgbClr val="3366FF">
                  <a:tint val="66000"/>
                  <a:satMod val="160000"/>
                </a:srgbClr>
              </a:gs>
              <a:gs pos="50000">
                <a:srgbClr val="3366FF">
                  <a:tint val="44500"/>
                  <a:satMod val="160000"/>
                </a:srgbClr>
              </a:gs>
              <a:gs pos="100000">
                <a:srgbClr val="33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28575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Arial Black" pitchFamily="34" charset="0"/>
                <a:ea typeface="Calibri" pitchFamily="34" charset="0"/>
                <a:cs typeface="FrankRuehl" pitchFamily="34" charset="-79"/>
              </a:rPr>
              <a:t>Existing system was outdated and older technology which is not user friendly.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832" y="2497342"/>
            <a:ext cx="10653287" cy="830997"/>
          </a:xfrm>
          <a:prstGeom prst="rect">
            <a:avLst/>
          </a:prstGeom>
          <a:gradFill flip="none" rotWithShape="1">
            <a:gsLst>
              <a:gs pos="0">
                <a:srgbClr val="3366FF">
                  <a:tint val="66000"/>
                  <a:satMod val="160000"/>
                </a:srgbClr>
              </a:gs>
              <a:gs pos="50000">
                <a:srgbClr val="3366FF">
                  <a:tint val="44500"/>
                  <a:satMod val="160000"/>
                </a:srgbClr>
              </a:gs>
              <a:gs pos="100000">
                <a:srgbClr val="33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28575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n/>
                <a:solidFill>
                  <a:schemeClr val="tx1">
                    <a:lumMod val="85000"/>
                    <a:lumOff val="15000"/>
                  </a:schemeClr>
                </a:solidFill>
                <a:latin typeface="Arial Black" pitchFamily="34" charset="0"/>
                <a:ea typeface="Calibri" pitchFamily="34" charset="0"/>
                <a:cs typeface="FrankRuehl" pitchFamily="34" charset="-79"/>
              </a:rPr>
              <a:t>Existing system was Platform Dependent and it is hard to handle, by a non-technical person.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811832" y="3769731"/>
            <a:ext cx="10668716" cy="915035"/>
          </a:xfrm>
          <a:prstGeom prst="rect">
            <a:avLst/>
          </a:prstGeom>
          <a:gradFill flip="none" rotWithShape="1">
            <a:gsLst>
              <a:gs pos="0">
                <a:srgbClr val="3366FF">
                  <a:tint val="66000"/>
                  <a:satMod val="160000"/>
                </a:srgbClr>
              </a:gs>
              <a:gs pos="50000">
                <a:srgbClr val="3366FF">
                  <a:tint val="44500"/>
                  <a:satMod val="160000"/>
                </a:srgbClr>
              </a:gs>
              <a:gs pos="100000">
                <a:srgbClr val="33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28575" cap="flat" cmpd="sng" algn="ctr">
            <a:solidFill>
              <a:schemeClr val="accent2"/>
            </a:solidFill>
            <a:prstDash val="solid"/>
            <a:miter lim="800000"/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rial Black" pitchFamily="34" charset="0"/>
              </a:rPr>
              <a:t>In Existing System there is problem with  </a:t>
            </a:r>
            <a:r>
              <a:rPr lang="en-US" sz="2400" b="1" dirty="0" smtClean="0">
                <a:latin typeface="Arial Black" pitchFamily="34" charset="0"/>
              </a:rPr>
              <a:t>Data Redundancy  which means creation of duplicate data.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811832" y="5126158"/>
            <a:ext cx="10668716" cy="1539240"/>
          </a:xfrm>
          <a:prstGeom prst="rect">
            <a:avLst/>
          </a:prstGeom>
          <a:gradFill flip="none" rotWithShape="1">
            <a:gsLst>
              <a:gs pos="0">
                <a:srgbClr val="3366FF">
                  <a:shade val="30000"/>
                  <a:satMod val="115000"/>
                </a:srgbClr>
              </a:gs>
              <a:gs pos="50000">
                <a:srgbClr val="3366FF">
                  <a:shade val="67500"/>
                  <a:satMod val="115000"/>
                </a:srgbClr>
              </a:gs>
              <a:gs pos="100000">
                <a:srgbClr val="3366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  <a:latin typeface="Cooper Black" pitchFamily="18" charset="0"/>
              </a:rPr>
              <a:t>Due to limitations of Existing System we proposed a Fully New System.</a:t>
            </a:r>
            <a:endParaRPr kumimoji="0" lang="en-US" sz="2800" i="0" u="none" strike="noStrike" kern="120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Cooper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68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2381" cy="6914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58056"/>
            <a:ext cx="974812" cy="847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29" y="58056"/>
            <a:ext cx="1484243" cy="4911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1105" y="283606"/>
            <a:ext cx="78293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ln w="19050" cmpd="sng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proposed  System</a:t>
            </a:r>
          </a:p>
        </p:txBody>
      </p:sp>
      <p:sp>
        <p:nvSpPr>
          <p:cNvPr id="7" name="Rectangle 6"/>
          <p:cNvSpPr/>
          <p:nvPr/>
        </p:nvSpPr>
        <p:spPr>
          <a:xfrm>
            <a:off x="792480" y="1491724"/>
            <a:ext cx="10652759" cy="830997"/>
          </a:xfrm>
          <a:prstGeom prst="rect">
            <a:avLst/>
          </a:prstGeom>
          <a:gradFill flip="none" rotWithShape="1">
            <a:gsLst>
              <a:gs pos="0">
                <a:srgbClr val="3366FF">
                  <a:tint val="66000"/>
                  <a:satMod val="160000"/>
                </a:srgbClr>
              </a:gs>
              <a:gs pos="50000">
                <a:srgbClr val="3366FF">
                  <a:tint val="44500"/>
                  <a:satMod val="160000"/>
                </a:srgbClr>
              </a:gs>
              <a:gs pos="100000">
                <a:srgbClr val="33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28575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n/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Proposed System is Computerized Desktop Based System and with new technology and user friendly.</a:t>
            </a:r>
            <a:endParaRPr lang="en-US" sz="24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5484604"/>
            <a:ext cx="10652759" cy="1200329"/>
          </a:xfrm>
          <a:prstGeom prst="rect">
            <a:avLst/>
          </a:prstGeom>
          <a:gradFill flip="none" rotWithShape="1">
            <a:gsLst>
              <a:gs pos="0">
                <a:srgbClr val="3366FF">
                  <a:tint val="66000"/>
                  <a:satMod val="160000"/>
                </a:srgbClr>
              </a:gs>
              <a:gs pos="50000">
                <a:srgbClr val="3366FF">
                  <a:tint val="44500"/>
                  <a:satMod val="160000"/>
                </a:srgbClr>
              </a:gs>
              <a:gs pos="100000">
                <a:srgbClr val="33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28575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Arial Black" pitchFamily="34" charset="0"/>
              </a:rPr>
              <a:t>We introduced a backup of each shift transaction  on daily basis, in excel sheet which enhances the readability and it can’t be modified.</a:t>
            </a:r>
            <a:endParaRPr lang="en-US" sz="2400" b="1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7720" y="4295884"/>
            <a:ext cx="10652759" cy="830997"/>
          </a:xfrm>
          <a:prstGeom prst="rect">
            <a:avLst/>
          </a:prstGeom>
          <a:gradFill flip="none" rotWithShape="1">
            <a:gsLst>
              <a:gs pos="0">
                <a:srgbClr val="3366FF">
                  <a:tint val="66000"/>
                  <a:satMod val="160000"/>
                </a:srgbClr>
              </a:gs>
              <a:gs pos="50000">
                <a:srgbClr val="3366FF">
                  <a:tint val="44500"/>
                  <a:satMod val="160000"/>
                </a:srgbClr>
              </a:gs>
              <a:gs pos="100000">
                <a:srgbClr val="33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28575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Arial Black" pitchFamily="34" charset="0"/>
              </a:rPr>
              <a:t>Proposed System is very easy to handle even by a non- technical person.</a:t>
            </a:r>
            <a:endParaRPr lang="en-US" sz="24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2480" y="2710924"/>
            <a:ext cx="10652759" cy="1200329"/>
          </a:xfrm>
          <a:prstGeom prst="rect">
            <a:avLst/>
          </a:prstGeom>
          <a:gradFill flip="none" rotWithShape="1">
            <a:gsLst>
              <a:gs pos="0">
                <a:srgbClr val="3366FF">
                  <a:tint val="66000"/>
                  <a:satMod val="160000"/>
                </a:srgbClr>
              </a:gs>
              <a:gs pos="50000">
                <a:srgbClr val="3366FF">
                  <a:tint val="44500"/>
                  <a:satMod val="160000"/>
                </a:srgbClr>
              </a:gs>
              <a:gs pos="100000">
                <a:srgbClr val="3366FF">
                  <a:tint val="23500"/>
                  <a:satMod val="160000"/>
                </a:srgbClr>
              </a:gs>
            </a:gsLst>
            <a:lin ang="16200000" scaled="1"/>
            <a:tileRect/>
          </a:gradFill>
          <a:ln w="28575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n/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All work became so easy after the implementation of Proposed System that </a:t>
            </a:r>
            <a:r>
              <a:rPr lang="en-US" sz="2400" dirty="0" smtClean="0">
                <a:solidFill>
                  <a:schemeClr val="tx1"/>
                </a:solidFill>
                <a:latin typeface="Arial Black" pitchFamily="34" charset="0"/>
                <a:ea typeface="Times New Roman" pitchFamily="18" charset="0"/>
                <a:cs typeface="Arial" pitchFamily="34" charset="0"/>
              </a:rPr>
              <a:t>each work can be done only by just clicking.</a:t>
            </a:r>
            <a:endParaRPr lang="en-US" sz="2400" dirty="0">
              <a:solidFill>
                <a:schemeClr val="tx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00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57" y="0"/>
            <a:ext cx="1484243" cy="491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856" y="896271"/>
            <a:ext cx="10594304" cy="540147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1500" b="1" dirty="0" smtClean="0">
                <a:ln/>
                <a:solidFill>
                  <a:schemeClr val="accent3"/>
                </a:solidFill>
                <a:latin typeface="Algerian" pitchFamily="82" charset="0"/>
              </a:rPr>
              <a:t> </a:t>
            </a:r>
            <a:r>
              <a:rPr lang="en-US" sz="11500" b="1" dirty="0" smtClean="0">
                <a:ln/>
                <a:solidFill>
                  <a:schemeClr val="tx1">
                    <a:lumMod val="65000"/>
                    <a:lumOff val="35000"/>
                  </a:schemeClr>
                </a:solidFill>
                <a:latin typeface="Algerian" pitchFamily="82" charset="0"/>
              </a:rPr>
              <a:t>ENTITY  RELATIONSHIP</a:t>
            </a:r>
          </a:p>
          <a:p>
            <a:pPr algn="ctr"/>
            <a:r>
              <a:rPr lang="en-US" sz="11500" b="1" dirty="0" smtClean="0">
                <a:ln/>
                <a:solidFill>
                  <a:schemeClr val="tx1">
                    <a:lumMod val="65000"/>
                    <a:lumOff val="35000"/>
                  </a:schemeClr>
                </a:solidFill>
                <a:latin typeface="Algerian" pitchFamily="82" charset="0"/>
              </a:rPr>
              <a:t>      DIAGRAM</a:t>
            </a:r>
            <a:endParaRPr lang="en-US" sz="11500" b="1" dirty="0">
              <a:ln/>
              <a:solidFill>
                <a:schemeClr val="tx1">
                  <a:lumMod val="65000"/>
                  <a:lumOff val="35000"/>
                </a:schemeClr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50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015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11768"/>
            <a:ext cx="11948160" cy="653753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4605"/>
            <a:ext cx="1737360" cy="56451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2800" b="1" dirty="0" smtClean="0"/>
              <a:t>1</a:t>
            </a:r>
            <a:r>
              <a:rPr lang="en-US" sz="2800" b="1" baseline="30000" dirty="0" smtClean="0"/>
              <a:t>st</a:t>
            </a:r>
            <a:r>
              <a:rPr lang="en-US" sz="2800" b="1" dirty="0" smtClean="0"/>
              <a:t>   Part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510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9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425" y="269737"/>
            <a:ext cx="10303098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b="1" spc="50" dirty="0" smtClean="0">
                <a:ln w="0">
                  <a:solidFill>
                    <a:srgbClr val="FF0000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4020705040A02060702" pitchFamily="82" charset="0"/>
              </a:rPr>
              <a:t>Developed</a:t>
            </a:r>
            <a:r>
              <a:rPr lang="en-US" sz="9600" b="1" spc="50" dirty="0" smtClean="0">
                <a:ln w="0">
                  <a:solidFill>
                    <a:srgbClr val="002060"/>
                  </a:solidFill>
                </a:ln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4020705040A02060702" pitchFamily="82" charset="0"/>
              </a:rPr>
              <a:t> </a:t>
            </a:r>
            <a:r>
              <a:rPr lang="en-US" sz="9600" b="1" spc="50" dirty="0" smtClean="0">
                <a:ln w="0">
                  <a:solidFill>
                    <a:srgbClr val="FF0000"/>
                  </a:solidFill>
                </a:ln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4020705040A02060702" pitchFamily="82" charset="0"/>
              </a:rPr>
              <a:t>By</a:t>
            </a:r>
            <a:endParaRPr lang="en-US" sz="9600" b="1" spc="50" dirty="0">
              <a:ln w="0">
                <a:solidFill>
                  <a:srgbClr val="FF0000"/>
                </a:solidFill>
              </a:ln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lgerian" panose="04020705040A020607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6687" y="5341267"/>
            <a:ext cx="22061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oper Black" pitchFamily="18" charset="0"/>
              </a:rPr>
              <a:t> </a:t>
            </a:r>
            <a:r>
              <a:rPr lang="en-US" sz="2800" dirty="0" smtClean="0">
                <a:latin typeface="Cooper Black" pitchFamily="18" charset="0"/>
              </a:rPr>
              <a:t>KRITTIKA</a:t>
            </a:r>
            <a:endParaRPr lang="en-US" sz="2400" dirty="0" smtClean="0">
              <a:latin typeface="Cooper Black" pitchFamily="18" charset="0"/>
            </a:endParaRPr>
          </a:p>
          <a:p>
            <a:r>
              <a:rPr lang="en-US" sz="2400" dirty="0" smtClean="0">
                <a:latin typeface="Cooper Black" pitchFamily="18" charset="0"/>
              </a:rPr>
              <a:t>Roll No.  39</a:t>
            </a:r>
            <a:endParaRPr lang="en-US" sz="2400" dirty="0">
              <a:latin typeface="Cooper Black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1715" y="5310770"/>
            <a:ext cx="32657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E6700"/>
                </a:solidFill>
                <a:latin typeface="AdLib BT" panose="04040805040B02020603" pitchFamily="82" charset="0"/>
              </a:defRPr>
            </a:lvl1pPr>
          </a:lstStyle>
          <a:p>
            <a:r>
              <a:rPr lang="en-US" sz="2800" dirty="0" smtClean="0">
                <a:solidFill>
                  <a:schemeClr val="tx1"/>
                </a:solidFill>
                <a:latin typeface="Cooper Black" pitchFamily="18" charset="0"/>
              </a:rPr>
              <a:t>ANIMA</a:t>
            </a:r>
            <a:r>
              <a:rPr lang="en-US" dirty="0" smtClean="0">
                <a:solidFill>
                  <a:schemeClr val="tx1"/>
                </a:solidFill>
                <a:latin typeface="Cooper Black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ooper Black" pitchFamily="18" charset="0"/>
              </a:rPr>
              <a:t>KUMARI</a:t>
            </a:r>
            <a:endParaRPr lang="en-US" dirty="0">
              <a:solidFill>
                <a:schemeClr val="tx1"/>
              </a:solidFill>
              <a:latin typeface="Cooper Black" pitchFamily="18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ooper Black" pitchFamily="18" charset="0"/>
              </a:rPr>
              <a:t>         Roll </a:t>
            </a:r>
            <a:r>
              <a:rPr lang="en-US" dirty="0">
                <a:solidFill>
                  <a:schemeClr val="tx1"/>
                </a:solidFill>
                <a:latin typeface="Cooper Black" pitchFamily="18" charset="0"/>
              </a:rPr>
              <a:t>No. 40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55314" y="5289685"/>
            <a:ext cx="30044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oper Black" pitchFamily="18" charset="0"/>
              </a:rPr>
              <a:t>NEHA</a:t>
            </a:r>
            <a:r>
              <a:rPr lang="en-US" sz="2400" dirty="0" smtClean="0">
                <a:latin typeface="Cooper Black" pitchFamily="18" charset="0"/>
              </a:rPr>
              <a:t> </a:t>
            </a:r>
            <a:r>
              <a:rPr lang="en-US" sz="2800" dirty="0" smtClean="0">
                <a:latin typeface="Cooper Black" pitchFamily="18" charset="0"/>
              </a:rPr>
              <a:t>KUMARI</a:t>
            </a:r>
            <a:endParaRPr lang="en-US" sz="2400" dirty="0">
              <a:latin typeface="Cooper Black" pitchFamily="18" charset="0"/>
            </a:endParaRPr>
          </a:p>
          <a:p>
            <a:r>
              <a:rPr lang="en-US" sz="2400" dirty="0" smtClean="0">
                <a:latin typeface="Cooper Black" pitchFamily="18" charset="0"/>
              </a:rPr>
              <a:t>      Roll </a:t>
            </a:r>
            <a:r>
              <a:rPr lang="en-US" sz="2400" dirty="0">
                <a:latin typeface="Cooper Black" pitchFamily="18" charset="0"/>
              </a:rPr>
              <a:t>No</a:t>
            </a:r>
            <a:r>
              <a:rPr lang="en-US" sz="2400" dirty="0" smtClean="0">
                <a:latin typeface="Cooper Black" pitchFamily="18" charset="0"/>
              </a:rPr>
              <a:t>. 41</a:t>
            </a:r>
            <a:endParaRPr lang="en-US" sz="2400" dirty="0">
              <a:latin typeface="Cooper Black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6" y="1946223"/>
            <a:ext cx="2539682" cy="3238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80" y="1924614"/>
            <a:ext cx="2539682" cy="32380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69" y="1882939"/>
            <a:ext cx="2539682" cy="32380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159" y="63084"/>
            <a:ext cx="1484243" cy="4911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58056"/>
            <a:ext cx="974812" cy="8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886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06680"/>
            <a:ext cx="11963400" cy="664657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5240" y="29845"/>
            <a:ext cx="1539240" cy="457835"/>
          </a:xfrm>
          <a:solidFill>
            <a:srgbClr val="00B0F0"/>
          </a:solidFill>
        </p:spPr>
        <p:txBody>
          <a:bodyPr>
            <a:noAutofit/>
          </a:bodyPr>
          <a:lstStyle/>
          <a:p>
            <a:r>
              <a:rPr lang="en-US" sz="2800" b="1" dirty="0" smtClean="0"/>
              <a:t>2</a:t>
            </a:r>
            <a:r>
              <a:rPr lang="en-US" sz="2800" b="1" baseline="30000" dirty="0" smtClean="0"/>
              <a:t>nd</a:t>
            </a:r>
            <a:r>
              <a:rPr lang="en-US" sz="2800" b="1" dirty="0" smtClean="0"/>
              <a:t> Part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476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79"/>
            <a:ext cx="11963399" cy="665988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36280" y="30480"/>
            <a:ext cx="1524000" cy="518160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sz="2800" b="1" dirty="0" smtClean="0"/>
              <a:t>3</a:t>
            </a:r>
            <a:r>
              <a:rPr lang="en-US" sz="2800" b="1" baseline="30000" dirty="0" smtClean="0"/>
              <a:t>rd</a:t>
            </a:r>
            <a:r>
              <a:rPr lang="en-US" sz="2800" b="1" dirty="0" smtClean="0"/>
              <a:t>  Part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0268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R  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449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60325"/>
            <a:ext cx="1645920" cy="503555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4</a:t>
            </a:r>
            <a:r>
              <a:rPr lang="en-US" sz="3200" b="1" baseline="30000" dirty="0" smtClean="0"/>
              <a:t>th</a:t>
            </a:r>
            <a:r>
              <a:rPr lang="en-US" sz="3200" b="1" dirty="0" smtClean="0"/>
              <a:t>  Part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45720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17" y="45720"/>
            <a:ext cx="1484243" cy="491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5160" y="-62746"/>
            <a:ext cx="5684520" cy="230832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r>
              <a:rPr lang="en-US" sz="7200" b="1" dirty="0" smtClean="0">
                <a:ln w="0"/>
                <a:solidFill>
                  <a:srgbClr val="000099"/>
                </a:solidFill>
                <a:effectLst/>
                <a:latin typeface="Britannic Bold" panose="020B0903060703020204" pitchFamily="34" charset="0"/>
              </a:rPr>
              <a:t>DATA  FLOW    </a:t>
            </a:r>
          </a:p>
          <a:p>
            <a:r>
              <a:rPr lang="en-US" sz="7200" b="1" dirty="0" smtClean="0">
                <a:ln w="0"/>
                <a:solidFill>
                  <a:srgbClr val="000099"/>
                </a:solidFill>
                <a:effectLst/>
                <a:latin typeface="Britannic Bold" panose="020B0903060703020204" pitchFamily="34" charset="0"/>
              </a:rPr>
              <a:t>  DIAGRAM</a:t>
            </a:r>
            <a:endParaRPr lang="en-US" sz="7200" b="1" dirty="0">
              <a:ln w="0"/>
              <a:solidFill>
                <a:srgbClr val="000099"/>
              </a:solidFill>
              <a:effectLst/>
              <a:latin typeface="Britannic Bold" panose="020B09030607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35857" y="2182832"/>
            <a:ext cx="2910840" cy="58477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US" sz="3200" b="1" u="sng" dirty="0" smtClean="0">
                <a:ln w="38100">
                  <a:noFill/>
                </a:ln>
                <a:solidFill>
                  <a:srgbClr val="EE225C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Ravie" pitchFamily="82" charset="0"/>
              </a:rPr>
              <a:t> SYMBOLS</a:t>
            </a:r>
            <a:endParaRPr lang="en-US" sz="3200" u="sng" dirty="0">
              <a:ln w="38100">
                <a:noFill/>
              </a:ln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Ravie" pitchFamily="8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8680" y="3383280"/>
            <a:ext cx="2148840" cy="1021080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14" name="Elbow Connector 13"/>
          <p:cNvCxnSpPr/>
          <p:nvPr/>
        </p:nvCxnSpPr>
        <p:spPr>
          <a:xfrm>
            <a:off x="914400" y="5715000"/>
            <a:ext cx="2209800" cy="1588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736080" y="3352800"/>
            <a:ext cx="2133600" cy="1158240"/>
            <a:chOff x="2331720" y="4373880"/>
            <a:chExt cx="2133600" cy="1158240"/>
          </a:xfrm>
        </p:grpSpPr>
        <p:sp>
          <p:nvSpPr>
            <p:cNvPr id="17" name="Rounded Rectangle 16"/>
            <p:cNvSpPr/>
            <p:nvPr/>
          </p:nvSpPr>
          <p:spPr>
            <a:xfrm>
              <a:off x="2331720" y="4373880"/>
              <a:ext cx="2133600" cy="1158240"/>
            </a:xfrm>
            <a:prstGeom prst="round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31720" y="4617720"/>
              <a:ext cx="2133600" cy="685800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81006" y="5318760"/>
            <a:ext cx="2149634" cy="960120"/>
            <a:chOff x="1294606" y="5410200"/>
            <a:chExt cx="1905794" cy="687388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295400" y="5410200"/>
              <a:ext cx="19050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295400" y="6096000"/>
              <a:ext cx="19050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952500" y="5753100"/>
              <a:ext cx="6858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1256506" y="5753100"/>
              <a:ext cx="686594" cy="79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3474720" y="3627120"/>
            <a:ext cx="192227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ENTITY</a:t>
            </a:r>
            <a:endParaRPr lang="en-US" sz="3200" b="1" cap="none" spc="0" dirty="0">
              <a:ln w="11430"/>
              <a:solidFill>
                <a:srgbClr val="002060"/>
              </a:solidFill>
              <a:latin typeface="Cooper Black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89960" y="5166360"/>
            <a:ext cx="22098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FLOW OF DATA</a:t>
            </a:r>
            <a:endParaRPr lang="en-US" sz="3200" b="1" cap="none" spc="0" dirty="0">
              <a:ln w="11430"/>
              <a:solidFill>
                <a:srgbClr val="002060"/>
              </a:solidFill>
              <a:latin typeface="Cooper Black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372600" y="3581400"/>
            <a:ext cx="222344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PROCESS</a:t>
            </a:r>
            <a:endParaRPr lang="en-US" sz="3200" b="1" cap="none" spc="0" dirty="0">
              <a:ln w="11430"/>
              <a:solidFill>
                <a:srgbClr val="002060"/>
              </a:solidFill>
              <a:latin typeface="Cooper Black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616440" y="5212080"/>
            <a:ext cx="173736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DATA STORE</a:t>
            </a:r>
            <a:endParaRPr lang="en-US" sz="3200" b="1" cap="none" spc="0" dirty="0">
              <a:ln w="11430"/>
              <a:solidFill>
                <a:srgbClr val="002060"/>
              </a:solidFill>
              <a:latin typeface="Cooper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1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20956" b="14706"/>
          <a:stretch>
            <a:fillRect/>
          </a:stretch>
        </p:blipFill>
        <p:spPr>
          <a:xfrm>
            <a:off x="182880" y="944880"/>
            <a:ext cx="11811000" cy="57302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008120" y="213360"/>
            <a:ext cx="3901440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 smtClean="0">
                <a:ln/>
                <a:latin typeface="Aharoni" panose="02010803020104030203" pitchFamily="2" charset="-79"/>
                <a:cs typeface="Aharoni" panose="02010803020104030203" pitchFamily="2" charset="-79"/>
              </a:rPr>
              <a:t>ZERO-LEVEL  DFD</a:t>
            </a:r>
            <a:endParaRPr lang="en-US" sz="1050" b="1" dirty="0">
              <a:ln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221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0915" y="5790689"/>
            <a:ext cx="4550165" cy="7078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haroni" panose="02010803020104030203" pitchFamily="2" charset="-79"/>
                <a:cs typeface="Aharoni" panose="02010803020104030203" pitchFamily="2" charset="-79"/>
              </a:rPr>
              <a:t>FIRST LEVEL  DFD</a:t>
            </a:r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3648" y="27297"/>
            <a:ext cx="12192000" cy="6798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06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0" y="487679"/>
            <a:ext cx="2575560" cy="507683"/>
          </a:xfrm>
          <a:prstGeom prst="rect">
            <a:avLst/>
          </a:prstGeom>
          <a:solidFill>
            <a:srgbClr val="0099FF"/>
          </a:solidFill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itchFamily="34" charset="0"/>
                <a:ea typeface="+mj-ea"/>
                <a:cs typeface="+mj-cs"/>
              </a:rPr>
              <a:t>Of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itchFamily="34" charset="0"/>
                <a:ea typeface="+mj-ea"/>
                <a:cs typeface="+mj-cs"/>
              </a:rPr>
              <a:t>  Distributor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mpact" pitchFamily="34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5847" y="60959"/>
            <a:ext cx="432043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SCEOND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LEVEL DFD</a:t>
            </a: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0" y="3215639"/>
            <a:ext cx="2194560" cy="507683"/>
          </a:xfrm>
          <a:prstGeom prst="rect">
            <a:avLst/>
          </a:prstGeom>
          <a:solidFill>
            <a:srgbClr val="0099FF"/>
          </a:solidFill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itchFamily="34" charset="0"/>
                <a:ea typeface="+mj-ea"/>
                <a:cs typeface="+mj-cs"/>
              </a:rPr>
              <a:t> Of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itchFamily="34" charset="0"/>
                <a:ea typeface="+mj-ea"/>
                <a:cs typeface="+mj-cs"/>
              </a:rPr>
              <a:t>  Retailer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mpact" pitchFamily="34" charset="0"/>
              <a:ea typeface="+mj-ea"/>
              <a:cs typeface="+mj-cs"/>
            </a:endParaRPr>
          </a:p>
        </p:txBody>
      </p:sp>
      <p:pic>
        <p:nvPicPr>
          <p:cNvPr id="11" name="Picture 10" descr="2 LEVEL DIST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54" r="14925" b="72444"/>
          <a:stretch>
            <a:fillRect/>
          </a:stretch>
        </p:blipFill>
        <p:spPr>
          <a:xfrm>
            <a:off x="1929949" y="548640"/>
            <a:ext cx="10002971" cy="3154680"/>
          </a:xfrm>
          <a:prstGeom prst="rect">
            <a:avLst/>
          </a:prstGeom>
        </p:spPr>
      </p:pic>
      <p:pic>
        <p:nvPicPr>
          <p:cNvPr id="12" name="Picture 11" descr="2 LEVEL RET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183" b="11346"/>
          <a:stretch>
            <a:fillRect/>
          </a:stretch>
        </p:blipFill>
        <p:spPr>
          <a:xfrm>
            <a:off x="2118361" y="3607346"/>
            <a:ext cx="10073640" cy="325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3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" t="3380" r="13194" b="73709"/>
          <a:stretch/>
        </p:blipFill>
        <p:spPr>
          <a:xfrm>
            <a:off x="2240280" y="4131972"/>
            <a:ext cx="9951720" cy="2847948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985367" y="70095"/>
            <a:ext cx="439663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haroni" pitchFamily="2" charset="-79"/>
                <a:cs typeface="Aharoni" pitchFamily="2" charset="-79"/>
              </a:rPr>
              <a:t>SCEOND LEVEL </a:t>
            </a:r>
            <a:r>
              <a:rPr lang="en-US" sz="3600" dirty="0">
                <a:latin typeface="Aharoni" pitchFamily="2" charset="-79"/>
                <a:cs typeface="Aharoni" pitchFamily="2" charset="-79"/>
              </a:rPr>
              <a:t>DFD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3825239"/>
            <a:ext cx="2240280" cy="507683"/>
          </a:xfrm>
          <a:solidFill>
            <a:srgbClr val="0099FF"/>
          </a:solidFill>
        </p:spPr>
        <p:txBody>
          <a:bodyPr>
            <a:noAutofit/>
          </a:bodyPr>
          <a:lstStyle/>
          <a:p>
            <a:r>
              <a:rPr lang="en-US" sz="3200" dirty="0" smtClean="0">
                <a:latin typeface="Impact" pitchFamily="34" charset="0"/>
              </a:rPr>
              <a:t>Of  Product</a:t>
            </a:r>
            <a:endParaRPr lang="en-US" sz="3200" dirty="0">
              <a:latin typeface="Impact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" t="3004" r="6632" b="73710"/>
          <a:stretch/>
        </p:blipFill>
        <p:spPr>
          <a:xfrm>
            <a:off x="2255520" y="960120"/>
            <a:ext cx="9936480" cy="2849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itle 7"/>
          <p:cNvSpPr txBox="1">
            <a:spLocks/>
          </p:cNvSpPr>
          <p:nvPr/>
        </p:nvSpPr>
        <p:spPr>
          <a:xfrm>
            <a:off x="0" y="685799"/>
            <a:ext cx="2971800" cy="507683"/>
          </a:xfrm>
          <a:prstGeom prst="rect">
            <a:avLst/>
          </a:prstGeom>
          <a:solidFill>
            <a:srgbClr val="0099FF"/>
          </a:solidFill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itchFamily="34" charset="0"/>
                <a:ea typeface="+mj-ea"/>
                <a:cs typeface="+mj-cs"/>
              </a:rPr>
              <a:t>Of  Main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itchFamily="34" charset="0"/>
                <a:ea typeface="+mj-ea"/>
                <a:cs typeface="+mj-cs"/>
              </a:rPr>
              <a:t> 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itchFamily="34" charset="0"/>
                <a:ea typeface="+mj-ea"/>
                <a:cs typeface="+mj-cs"/>
              </a:rPr>
              <a:t>Product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mpac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448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5367" y="70095"/>
            <a:ext cx="4396633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SCEOND 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LEVEL DFD</a:t>
            </a:r>
          </a:p>
        </p:txBody>
      </p:sp>
      <p:sp>
        <p:nvSpPr>
          <p:cNvPr id="4" name="Title 7"/>
          <p:cNvSpPr txBox="1">
            <a:spLocks/>
          </p:cNvSpPr>
          <p:nvPr/>
        </p:nvSpPr>
        <p:spPr>
          <a:xfrm>
            <a:off x="0" y="1249679"/>
            <a:ext cx="1996440" cy="507683"/>
          </a:xfrm>
          <a:prstGeom prst="rect">
            <a:avLst/>
          </a:prstGeom>
          <a:solidFill>
            <a:srgbClr val="0099FF"/>
          </a:solidFill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itchFamily="34" charset="0"/>
                <a:ea typeface="+mj-ea"/>
                <a:cs typeface="+mj-cs"/>
              </a:rPr>
              <a:t>Of   Report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mpact" pitchFamily="34" charset="0"/>
              <a:ea typeface="+mj-ea"/>
              <a:cs typeface="+mj-cs"/>
            </a:endParaRPr>
          </a:p>
        </p:txBody>
      </p:sp>
      <p:pic>
        <p:nvPicPr>
          <p:cNvPr id="5" name="Picture 4" descr="2nd level repo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905000"/>
            <a:ext cx="11201400" cy="4678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60960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37" y="45720"/>
            <a:ext cx="1484243" cy="491188"/>
          </a:xfrm>
          <a:prstGeom prst="rect">
            <a:avLst/>
          </a:prstGeom>
        </p:spPr>
      </p:pic>
      <p:pic>
        <p:nvPicPr>
          <p:cNvPr id="5" name="Picture 4" descr="17350719990_fe3ca72088_o.gif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lum contrast="30000"/>
          </a:blip>
          <a:stretch>
            <a:fillRect/>
          </a:stretch>
        </p:blipFill>
        <p:spPr>
          <a:xfrm>
            <a:off x="121920" y="121920"/>
            <a:ext cx="11932920" cy="2883217"/>
          </a:xfrm>
          <a:prstGeom prst="rect">
            <a:avLst/>
          </a:prstGeom>
        </p:spPr>
      </p:pic>
      <p:pic>
        <p:nvPicPr>
          <p:cNvPr id="6" name="Picture 5" descr="time_management_software_full_14177545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7F8FC"/>
              </a:clrFrom>
              <a:clrTo>
                <a:srgbClr val="F7F8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040" y="2316480"/>
            <a:ext cx="97030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9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159" y="63084"/>
            <a:ext cx="1484243" cy="491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58056"/>
            <a:ext cx="974812" cy="8476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4411" y="667430"/>
            <a:ext cx="11423177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spc="300" dirty="0">
                <a:ln w="11430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  <a:miter lim="800000"/>
                </a:ln>
                <a:solidFill>
                  <a:srgbClr val="000099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ib BT" panose="04040805040B02020603" pitchFamily="82" charset="0"/>
              </a:rPr>
              <a:t>ACKNOWLEDGEMENT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We  humbly express our gratitude towards </a:t>
            </a:r>
            <a:r>
              <a:rPr lang="en-US" dirty="0">
                <a:solidFill>
                  <a:srgbClr val="000099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 </a:t>
            </a:r>
            <a:r>
              <a:rPr lang="en-US" u="sng" dirty="0">
                <a:solidFill>
                  <a:srgbClr val="000099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Mr.  Sudhir  Kumar  Singh</a:t>
            </a:r>
            <a:r>
              <a:rPr lang="en-US" dirty="0">
                <a:solidFill>
                  <a:srgbClr val="FF0000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 </a:t>
            </a: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, MD, Center Head, 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Patna  Dairy  Project,  Patna</a:t>
            </a:r>
            <a:r>
              <a:rPr lang="en-US" dirty="0">
                <a:solidFill>
                  <a:srgbClr val="0D0D0D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.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00" dirty="0">
              <a:solidFill>
                <a:srgbClr val="0D0D0D"/>
              </a:solidFill>
              <a:latin typeface="Rockwell" pitchFamily="18" charset="0"/>
              <a:ea typeface="Calibri" pitchFamily="34" charset="0"/>
              <a:cs typeface="Arial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Our sincere thanks </a:t>
            </a:r>
            <a:r>
              <a:rPr lang="en-US" sz="2000" dirty="0">
                <a:latin typeface="Rockwell" pitchFamily="18" charset="0"/>
                <a:ea typeface="Calibri" pitchFamily="34" charset="0"/>
                <a:cs typeface="Arial" pitchFamily="34" charset="0"/>
              </a:rPr>
              <a:t>towards</a:t>
            </a: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PATNA  DAIRY  PROJECT,  PHULWARISHARIF,  PATNA</a:t>
            </a:r>
            <a:r>
              <a:rPr lang="en-US" dirty="0">
                <a:solidFill>
                  <a:srgbClr val="0D0D0D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,</a:t>
            </a: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  for giving </a:t>
            </a:r>
            <a:r>
              <a:rPr lang="en-US" dirty="0" smtClean="0">
                <a:latin typeface="Rockwell" pitchFamily="18" charset="0"/>
                <a:ea typeface="Calibri" pitchFamily="34" charset="0"/>
                <a:cs typeface="Arial" pitchFamily="34" charset="0"/>
              </a:rPr>
              <a:t>an </a:t>
            </a: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opportunity  to Develop SOFTWARE  which  gives us  pleasurable experience.  With the blessings of God’s grace and Great  Teamwork.  We was able to satisfactorily complete the project.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00" dirty="0">
              <a:latin typeface="Rockwell" pitchFamily="18" charset="0"/>
              <a:cs typeface="Arial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We  are thankful to </a:t>
            </a:r>
            <a:r>
              <a:rPr lang="en-US" u="sng" dirty="0">
                <a:solidFill>
                  <a:srgbClr val="000099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Mr.Suresh Kumar</a:t>
            </a: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  MIS Head for his Guidance, Supervision and Posing the Confidence in us and assigning the work  to  Develop the Project.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00" dirty="0">
              <a:latin typeface="Rockwell" pitchFamily="18" charset="0"/>
              <a:cs typeface="Arial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We are also thankful to our Respected Principal  </a:t>
            </a:r>
            <a:r>
              <a:rPr lang="en-US" u="sng" dirty="0">
                <a:solidFill>
                  <a:srgbClr val="000099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Dr. Sister Marie Jessie A.c.</a:t>
            </a:r>
            <a:r>
              <a:rPr lang="en-US" u="sng" dirty="0">
                <a:solidFill>
                  <a:srgbClr val="FF0000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  </a:t>
            </a:r>
            <a:r>
              <a:rPr lang="en-US" u="sng" dirty="0">
                <a:latin typeface="Rockwell" pitchFamily="18" charset="0"/>
                <a:ea typeface="Calibri" pitchFamily="34" charset="0"/>
                <a:cs typeface="Arial" pitchFamily="34" charset="0"/>
              </a:rPr>
              <a:t>&amp;</a:t>
            </a:r>
            <a:r>
              <a:rPr lang="en-US" u="sng" dirty="0">
                <a:solidFill>
                  <a:srgbClr val="FF0000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 </a:t>
            </a:r>
            <a:r>
              <a:rPr lang="en-US" u="sng" dirty="0" smtClean="0">
                <a:solidFill>
                  <a:srgbClr val="FF0000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 </a:t>
            </a:r>
            <a:r>
              <a:rPr lang="en-US" u="sng" dirty="0" smtClean="0">
                <a:solidFill>
                  <a:srgbClr val="000099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Mrs</a:t>
            </a:r>
            <a:r>
              <a:rPr lang="en-US" u="sng" dirty="0">
                <a:solidFill>
                  <a:srgbClr val="000099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. Manisha  Prasad</a:t>
            </a:r>
            <a:r>
              <a:rPr lang="en-US" dirty="0">
                <a:solidFill>
                  <a:srgbClr val="0D0D0D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,</a:t>
            </a: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 HOD (BCA) and other  faculty  members  for  their  consistent  guidance   and  support  throughout  the  Project</a:t>
            </a:r>
            <a:r>
              <a:rPr lang="en-US" dirty="0" smtClean="0">
                <a:latin typeface="Rockwell" pitchFamily="18" charset="0"/>
                <a:ea typeface="Calibri" pitchFamily="34" charset="0"/>
                <a:cs typeface="Arial" pitchFamily="34" charset="0"/>
              </a:rPr>
              <a:t>.</a:t>
            </a:r>
            <a:endParaRPr lang="en-US" dirty="0">
              <a:latin typeface="Rockwell" pitchFamily="18" charset="0"/>
              <a:ea typeface="Calibri" pitchFamily="34" charset="0"/>
              <a:cs typeface="Arial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00" dirty="0">
              <a:latin typeface="Rockwell" pitchFamily="18" charset="0"/>
              <a:cs typeface="Arial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And Of course, A very big Thank you to our Project Guide </a:t>
            </a:r>
            <a:r>
              <a:rPr lang="en-US" u="sng" dirty="0">
                <a:solidFill>
                  <a:srgbClr val="000099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Mr. Rahul Singh</a:t>
            </a:r>
            <a:r>
              <a:rPr lang="en-US" dirty="0">
                <a:solidFill>
                  <a:srgbClr val="FF0000"/>
                </a:solidFill>
                <a:latin typeface="Rockwell" pitchFamily="18" charset="0"/>
                <a:ea typeface="Calibri" pitchFamily="34" charset="0"/>
                <a:cs typeface="Arial" pitchFamily="34" charset="0"/>
              </a:rPr>
              <a:t>  </a:t>
            </a:r>
            <a:r>
              <a:rPr lang="en-US" dirty="0">
                <a:latin typeface="Rockwell" pitchFamily="18" charset="0"/>
                <a:ea typeface="Calibri" pitchFamily="34" charset="0"/>
                <a:cs typeface="Arial" pitchFamily="34" charset="0"/>
              </a:rPr>
              <a:t>for his Technical Support  throughout the project.</a:t>
            </a:r>
            <a:endParaRPr lang="en-US" dirty="0">
              <a:latin typeface="Rockwell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2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60960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37" y="45720"/>
            <a:ext cx="1484243" cy="4911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22898" y="94948"/>
            <a:ext cx="6822997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 smtClean="0">
                <a:ln w="11430"/>
                <a:solidFill>
                  <a:srgbClr val="0070C0"/>
                </a:solidFill>
                <a:latin typeface="Broadway" panose="04040905080B02020502" pitchFamily="82" charset="0"/>
              </a:rPr>
              <a:t>LIMITATIONS</a:t>
            </a:r>
            <a:endParaRPr lang="en-US" sz="7200" b="1" dirty="0">
              <a:ln w="11430"/>
              <a:solidFill>
                <a:srgbClr val="0070C0"/>
              </a:solidFill>
              <a:latin typeface="Broadway" panose="04040905080B02020502" pitchFamily="8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r="14877"/>
          <a:stretch/>
        </p:blipFill>
        <p:spPr>
          <a:xfrm>
            <a:off x="9038427" y="1133342"/>
            <a:ext cx="2925495" cy="5479558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974812" y="2240924"/>
            <a:ext cx="7911611" cy="39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724199"/>
            <a:ext cx="912876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n w="11430"/>
                <a:latin typeface="Cooper Black" pitchFamily="18" charset="0"/>
              </a:rPr>
              <a:t>Just </a:t>
            </a:r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 A  Desktop  Based Application Software.</a:t>
            </a:r>
          </a:p>
          <a:p>
            <a:endParaRPr lang="en-US" sz="2000" dirty="0" smtClean="0">
              <a:ln w="11430"/>
              <a:solidFill>
                <a:srgbClr val="002060"/>
              </a:solidFill>
              <a:latin typeface="Cooper Black" pitchFamily="18" charset="0"/>
            </a:endParaRPr>
          </a:p>
          <a:p>
            <a:pPr lvl="0"/>
            <a:r>
              <a:rPr lang="en-US" sz="3000" dirty="0" smtClean="0">
                <a:ln w="11430"/>
                <a:latin typeface="Cooper Black" pitchFamily="18" charset="0"/>
              </a:rPr>
              <a:t>Our</a:t>
            </a:r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 software  is designed in  window  form     </a:t>
            </a:r>
          </a:p>
          <a:p>
            <a:pPr lvl="0" algn="just"/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         i.e.  desktop form,  that  can  be  run </a:t>
            </a:r>
          </a:p>
          <a:p>
            <a:pPr lvl="0"/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         on  the  desktop  only.</a:t>
            </a:r>
          </a:p>
          <a:p>
            <a:pPr lvl="0"/>
            <a:endParaRPr lang="en-US" dirty="0" smtClean="0">
              <a:ln w="11430"/>
              <a:solidFill>
                <a:srgbClr val="002060"/>
              </a:solidFill>
              <a:latin typeface="Cooper Black" pitchFamily="18" charset="0"/>
            </a:endParaRPr>
          </a:p>
          <a:p>
            <a:pPr lvl="0"/>
            <a:r>
              <a:rPr lang="en-US" sz="3000" dirty="0" smtClean="0">
                <a:ln w="11430"/>
                <a:latin typeface="Cooper Black" pitchFamily="18" charset="0"/>
              </a:rPr>
              <a:t>It </a:t>
            </a:r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 is  </a:t>
            </a:r>
            <a:r>
              <a:rPr lang="en-US" sz="3000" dirty="0">
                <a:ln w="11430"/>
                <a:solidFill>
                  <a:srgbClr val="002060"/>
                </a:solidFill>
                <a:latin typeface="Cooper Black" pitchFamily="18" charset="0"/>
              </a:rPr>
              <a:t>referred </a:t>
            </a:r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 as  Desktop  Based  </a:t>
            </a:r>
            <a:r>
              <a:rPr lang="en-US" sz="3000" dirty="0">
                <a:ln w="11430"/>
                <a:solidFill>
                  <a:srgbClr val="002060"/>
                </a:solidFill>
                <a:latin typeface="Cooper Black" pitchFamily="18" charset="0"/>
              </a:rPr>
              <a:t>Software</a:t>
            </a:r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.</a:t>
            </a:r>
          </a:p>
          <a:p>
            <a:pPr lvl="0"/>
            <a:endParaRPr lang="en-US" sz="2000" dirty="0">
              <a:ln w="11430"/>
              <a:solidFill>
                <a:srgbClr val="002060"/>
              </a:solidFill>
              <a:latin typeface="Cooper Black" pitchFamily="18" charset="0"/>
            </a:endParaRPr>
          </a:p>
          <a:p>
            <a:pPr lvl="0"/>
            <a:r>
              <a:rPr lang="en-US" sz="3000" dirty="0" smtClean="0">
                <a:ln w="11430"/>
                <a:latin typeface="Cooper Black" pitchFamily="18" charset="0"/>
              </a:rPr>
              <a:t>We </a:t>
            </a:r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 </a:t>
            </a:r>
            <a:r>
              <a:rPr lang="en-US" sz="3000" dirty="0">
                <a:ln w="11430"/>
                <a:solidFill>
                  <a:srgbClr val="002060"/>
                </a:solidFill>
                <a:latin typeface="Cooper Black" pitchFamily="18" charset="0"/>
              </a:rPr>
              <a:t>may </a:t>
            </a:r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not  </a:t>
            </a:r>
            <a:r>
              <a:rPr lang="en-US" sz="3000" dirty="0">
                <a:ln w="11430"/>
                <a:solidFill>
                  <a:srgbClr val="002060"/>
                </a:solidFill>
                <a:latin typeface="Cooper Black" pitchFamily="18" charset="0"/>
              </a:rPr>
              <a:t>be able to </a:t>
            </a:r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substitute  </a:t>
            </a:r>
            <a:r>
              <a:rPr lang="en-US" sz="3000" dirty="0">
                <a:ln w="11430"/>
                <a:solidFill>
                  <a:srgbClr val="002060"/>
                </a:solidFill>
                <a:latin typeface="Cooper Black" pitchFamily="18" charset="0"/>
              </a:rPr>
              <a:t>a desktop </a:t>
            </a:r>
            <a:endParaRPr lang="en-US" sz="3000" dirty="0" smtClean="0">
              <a:ln w="11430"/>
              <a:solidFill>
                <a:srgbClr val="002060"/>
              </a:solidFill>
              <a:latin typeface="Cooper Black" pitchFamily="18" charset="0"/>
            </a:endParaRPr>
          </a:p>
          <a:p>
            <a:pPr lvl="0"/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       application  with  a </a:t>
            </a:r>
            <a:r>
              <a:rPr lang="en-US" sz="3000" dirty="0">
                <a:ln w="11430"/>
                <a:solidFill>
                  <a:srgbClr val="002060"/>
                </a:solidFill>
                <a:latin typeface="Cooper Black" pitchFamily="18" charset="0"/>
              </a:rPr>
              <a:t>web based application</a:t>
            </a:r>
            <a:r>
              <a:rPr lang="en-US" sz="3000" dirty="0" smtClean="0">
                <a:ln w="11430"/>
                <a:solidFill>
                  <a:srgbClr val="002060"/>
                </a:solidFill>
                <a:latin typeface="Cooper Black" pitchFamily="18" charset="0"/>
              </a:rPr>
              <a:t>.</a:t>
            </a:r>
            <a:endParaRPr lang="en-US" sz="3000" dirty="0">
              <a:ln w="11430"/>
              <a:solidFill>
                <a:srgbClr val="002060"/>
              </a:solidFill>
              <a:latin typeface="Cooper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76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57" y="0"/>
            <a:ext cx="1484243" cy="4911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7680" y="2720175"/>
            <a:ext cx="11247120" cy="39703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DomCasual BT" panose="03060902030302020204" pitchFamily="66" charset="0"/>
              </a:rPr>
              <a:t>This project is designed to be used at the PDP at Patna. In future it may require to be connected with all the offices in other part of the state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DomCasual BT" panose="03060902030302020204" pitchFamily="66" charset="0"/>
              </a:rPr>
              <a:t>.</a:t>
            </a:r>
          </a:p>
          <a:p>
            <a:pPr marL="57150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sz="3600" b="1" dirty="0">
              <a:solidFill>
                <a:schemeClr val="accent5">
                  <a:lumMod val="75000"/>
                </a:schemeClr>
              </a:solidFill>
              <a:latin typeface="DomCasual BT" panose="03060902030302020204" pitchFamily="66" charset="0"/>
            </a:endParaRPr>
          </a:p>
          <a:p>
            <a:pPr marL="571500" lvl="0" indent="-5715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DomCasual BT" panose="03060902030302020204" pitchFamily="66" charset="0"/>
              </a:rPr>
              <a:t>In future it may be converted into web based application</a:t>
            </a:r>
            <a:r>
              <a:rPr lang="en-US" sz="3600" b="1" dirty="0" smtClean="0">
                <a:solidFill>
                  <a:schemeClr val="accent5">
                    <a:lumMod val="75000"/>
                  </a:schemeClr>
                </a:solidFill>
                <a:latin typeface="DomCasual BT" panose="03060902030302020204" pitchFamily="66" charset="0"/>
              </a:rPr>
              <a:t>.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latin typeface="DomCasual BT" panose="03060902030302020204" pitchFamily="66" charset="0"/>
            </a:endParaRPr>
          </a:p>
        </p:txBody>
      </p:sp>
      <p:pic>
        <p:nvPicPr>
          <p:cNvPr id="9" name="Picture 8" descr="future-scope-aptitude-test-500x500.jpg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06880" y="563880"/>
            <a:ext cx="8488680" cy="144234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511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57" y="0"/>
            <a:ext cx="1484243" cy="4911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4812" y="1890526"/>
            <a:ext cx="10538901" cy="48628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 dirty="0" smtClean="0">
                <a:ln/>
                <a:solidFill>
                  <a:srgbClr val="C000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Bauhaus 93" panose="04030905020B02020C02" pitchFamily="82" charset="0"/>
                <a:ea typeface="Adobe Gothic Std B" panose="020B0800000000000000" pitchFamily="34" charset="-128"/>
              </a:rPr>
              <a:t>Working On The Project</a:t>
            </a:r>
            <a:r>
              <a:rPr lang="en-US" sz="4400" b="1" dirty="0" smtClean="0">
                <a:ln/>
                <a:solidFill>
                  <a:srgbClr val="C000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Bauhaus 93" panose="04030905020B02020C02" pitchFamily="82" charset="0"/>
                <a:ea typeface="Adobe Gothic Std B" panose="020B0800000000000000" pitchFamily="34" charset="-128"/>
              </a:rPr>
              <a:t> </a:t>
            </a:r>
            <a:endParaRPr lang="en-US" sz="4400" b="1" dirty="0" smtClean="0">
              <a:ln/>
              <a:solidFill>
                <a:srgbClr val="C0000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60000" endA="900" endPos="60000" dist="29997" dir="5400000" sy="-100000" algn="bl" rotWithShape="0"/>
              </a:effectLst>
              <a:latin typeface="Bauhaus 93" panose="04030905020B02020C02" pitchFamily="82" charset="0"/>
              <a:ea typeface="Adobe Gothic Std B" panose="020B0800000000000000" pitchFamily="34" charset="-128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1D1B11"/>
              </a:solidFill>
              <a:latin typeface="Baskerville Old Face" pitchFamily="18" charset="0"/>
              <a:ea typeface="Calibri" pitchFamily="34" charset="0"/>
              <a:cs typeface="MV Boli" pitchFamily="2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2800" dirty="0" smtClean="0">
              <a:solidFill>
                <a:schemeClr val="tx2">
                  <a:lumMod val="75000"/>
                </a:schemeClr>
              </a:solidFill>
              <a:latin typeface="Arrus Blk BT" panose="02090805060506020404" pitchFamily="18" charset="0"/>
              <a:ea typeface="Calibri" pitchFamily="34" charset="0"/>
              <a:cs typeface="MV Boli" pitchFamily="2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Arial Black" pitchFamily="34" charset="0"/>
                <a:ea typeface="Calibri" pitchFamily="34" charset="0"/>
                <a:cs typeface="MV Boli" pitchFamily="2" charset="0"/>
              </a:rPr>
              <a:t>“LIQUID  MILK  MANAGEMENT  SYSTEM”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Arrus Blk BT" panose="02090805060506020404" pitchFamily="18" charset="0"/>
                <a:ea typeface="Calibri" pitchFamily="34" charset="0"/>
                <a:cs typeface="MV Boli" pitchFamily="2" charset="0"/>
              </a:rPr>
              <a:t>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chemeClr val="tx2">
                  <a:lumMod val="75000"/>
                </a:schemeClr>
              </a:solidFill>
              <a:latin typeface="Arrus Blk BT" panose="02090805060506020404" pitchFamily="18" charset="0"/>
              <a:ea typeface="Calibri" pitchFamily="34" charset="0"/>
              <a:cs typeface="MV Boli" pitchFamily="2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 smtClean="0">
                <a:solidFill>
                  <a:srgbClr val="1D1B11"/>
                </a:solidFill>
                <a:latin typeface="Baskerville Old Face" pitchFamily="18" charset="0"/>
                <a:ea typeface="Calibri" pitchFamily="34" charset="0"/>
                <a:cs typeface="MV Boli" pitchFamily="2" charset="0"/>
              </a:rPr>
              <a:t>  </a:t>
            </a:r>
            <a:r>
              <a:rPr lang="en-US" sz="3200" b="1" dirty="0" smtClean="0">
                <a:solidFill>
                  <a:srgbClr val="1D1B11"/>
                </a:solidFill>
                <a:latin typeface="Eras Bold ITC" pitchFamily="34" charset="0"/>
                <a:ea typeface="Calibri" pitchFamily="34" charset="0"/>
                <a:cs typeface="MV Boli" pitchFamily="2" charset="0"/>
              </a:rPr>
              <a:t> </a:t>
            </a:r>
            <a:r>
              <a:rPr lang="en-US" sz="3200" b="1" u="sng" dirty="0" smtClean="0">
                <a:solidFill>
                  <a:srgbClr val="1D1B11"/>
                </a:solidFill>
                <a:latin typeface="Eras Bold ITC" pitchFamily="34" charset="0"/>
                <a:ea typeface="Calibri" pitchFamily="34" charset="0"/>
                <a:cs typeface="MV Boli" pitchFamily="2" charset="0"/>
              </a:rPr>
              <a:t>A </a:t>
            </a:r>
            <a:r>
              <a:rPr lang="en-US" sz="3200" b="1" u="sng" dirty="0">
                <a:solidFill>
                  <a:srgbClr val="1D1B11"/>
                </a:solidFill>
                <a:latin typeface="Eras Bold ITC" pitchFamily="34" charset="0"/>
                <a:ea typeface="Calibri" pitchFamily="34" charset="0"/>
                <a:cs typeface="MV Boli" pitchFamily="2" charset="0"/>
              </a:rPr>
              <a:t>great learning </a:t>
            </a:r>
            <a:r>
              <a:rPr lang="en-US" sz="3200" b="1" u="sng" dirty="0" smtClean="0">
                <a:solidFill>
                  <a:srgbClr val="1D1B11"/>
                </a:solidFill>
                <a:latin typeface="Eras Bold ITC" pitchFamily="34" charset="0"/>
                <a:ea typeface="Calibri" pitchFamily="34" charset="0"/>
                <a:cs typeface="MV Boli" pitchFamily="2" charset="0"/>
              </a:rPr>
              <a:t>experience</a:t>
            </a:r>
            <a:endParaRPr lang="en-US" sz="3200" b="1" u="sng" dirty="0">
              <a:solidFill>
                <a:srgbClr val="1D1B11"/>
              </a:solidFill>
              <a:latin typeface="Eras Bold ITC" pitchFamily="34" charset="0"/>
              <a:ea typeface="Calibri" pitchFamily="34" charset="0"/>
              <a:cs typeface="MV Boli" pitchFamily="2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1D1B11"/>
              </a:solidFill>
              <a:latin typeface="Baskerville Old Face" pitchFamily="18" charset="0"/>
              <a:ea typeface="Calibri" pitchFamily="34" charset="0"/>
              <a:cs typeface="MV Boli" pitchFamily="2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1D1B11"/>
                </a:solidFill>
                <a:latin typeface="Baskerville Old Face" pitchFamily="18" charset="0"/>
                <a:ea typeface="Calibri" pitchFamily="34" charset="0"/>
                <a:cs typeface="MV Boli" pitchFamily="2" charset="0"/>
              </a:rPr>
              <a:t>It helped us giving technical as well as interpersonal skills and we can definitely say that this period will always act as a stepping stone in our career as software professional.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5957981" y="2819400"/>
            <a:ext cx="489397" cy="527004"/>
          </a:xfrm>
          <a:prstGeom prst="downArrow">
            <a:avLst>
              <a:gd name="adj1" fmla="val 50000"/>
              <a:gd name="adj2" fmla="val 52308"/>
            </a:avLst>
          </a:prstGeom>
          <a:solidFill>
            <a:srgbClr val="00009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8" name="Picture 7" descr="240_F_193590936_U9lyAS67Bi1oNwyJhcGM2QnvcbV1bu0v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2000" y="-426720"/>
            <a:ext cx="8128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1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57" y="0"/>
            <a:ext cx="1484243" cy="491188"/>
          </a:xfrm>
          <a:prstGeom prst="rect">
            <a:avLst/>
          </a:prstGeom>
        </p:spPr>
      </p:pic>
      <p:pic>
        <p:nvPicPr>
          <p:cNvPr id="5" name="Picture 4" descr="1474022441_1747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91188"/>
            <a:ext cx="10515600" cy="60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757" y="0"/>
            <a:ext cx="1484243" cy="491188"/>
          </a:xfrm>
          <a:prstGeom prst="rect">
            <a:avLst/>
          </a:prstGeom>
        </p:spPr>
      </p:pic>
      <p:pic>
        <p:nvPicPr>
          <p:cNvPr id="5" name="Picture 4" descr="any-queries-png-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03" y="-232027"/>
            <a:ext cx="9219809" cy="70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30480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557" y="45720"/>
            <a:ext cx="1484243" cy="4911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895" y="797123"/>
            <a:ext cx="33863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haroni" pitchFamily="2" charset="-79"/>
                <a:cs typeface="Aharoni" pitchFamily="2" charset="-79"/>
              </a:rPr>
              <a:t>Mr. </a:t>
            </a:r>
            <a:r>
              <a:rPr lang="en-US" sz="2800" u="sng" dirty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SUDHIR KUMAR SINGH</a:t>
            </a:r>
          </a:p>
          <a:p>
            <a:pPr algn="ctr"/>
            <a:r>
              <a:rPr lang="en-US" sz="2800" dirty="0" smtClean="0">
                <a:latin typeface="Aharoni" pitchFamily="2" charset="-79"/>
                <a:cs typeface="Aharoni" pitchFamily="2" charset="-79"/>
              </a:rPr>
              <a:t>MD </a:t>
            </a:r>
            <a:r>
              <a:rPr lang="en-US" sz="2800" dirty="0">
                <a:latin typeface="Aharoni" pitchFamily="2" charset="-79"/>
                <a:cs typeface="Aharoni" pitchFamily="2" charset="-79"/>
              </a:rPr>
              <a:t>at Patna Dairy </a:t>
            </a:r>
            <a:r>
              <a:rPr lang="en-US" sz="2800" dirty="0" smtClean="0">
                <a:latin typeface="Aharoni" pitchFamily="2" charset="-79"/>
                <a:cs typeface="Aharoni" pitchFamily="2" charset="-79"/>
              </a:rPr>
              <a:t>Project</a:t>
            </a:r>
            <a:endParaRPr lang="en-US" sz="28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0" y="851596"/>
            <a:ext cx="4297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haroni" pitchFamily="2" charset="-79"/>
                <a:cs typeface="Aharoni" pitchFamily="2" charset="-79"/>
              </a:rPr>
              <a:t>Mr. </a:t>
            </a:r>
            <a:r>
              <a:rPr lang="en-US" sz="2800" u="sng" dirty="0" smtClean="0">
                <a:solidFill>
                  <a:srgbClr val="C00000"/>
                </a:solidFill>
                <a:latin typeface="Aharoni" pitchFamily="2" charset="-79"/>
                <a:cs typeface="Aharoni" pitchFamily="2" charset="-79"/>
              </a:rPr>
              <a:t>SURESH KUMAR </a:t>
            </a:r>
          </a:p>
          <a:p>
            <a:pPr algn="ctr"/>
            <a:r>
              <a:rPr lang="en-US" sz="2800" dirty="0" smtClean="0">
                <a:latin typeface="Aharoni" pitchFamily="2" charset="-79"/>
                <a:cs typeface="Aharoni" pitchFamily="2" charset="-79"/>
              </a:rPr>
              <a:t>MIS </a:t>
            </a:r>
            <a:r>
              <a:rPr lang="en-US" sz="2800" dirty="0">
                <a:latin typeface="Aharoni" pitchFamily="2" charset="-79"/>
                <a:cs typeface="Aharoni" pitchFamily="2" charset="-79"/>
              </a:rPr>
              <a:t>Head </a:t>
            </a:r>
            <a:r>
              <a:rPr lang="en-US" sz="2800" dirty="0" smtClean="0">
                <a:latin typeface="Aharoni" pitchFamily="2" charset="-79"/>
                <a:cs typeface="Aharoni" pitchFamily="2" charset="-79"/>
              </a:rPr>
              <a:t>at </a:t>
            </a:r>
            <a:r>
              <a:rPr lang="en-US" sz="2800" dirty="0">
                <a:latin typeface="Aharoni" pitchFamily="2" charset="-79"/>
                <a:cs typeface="Aharoni" pitchFamily="2" charset="-79"/>
              </a:rPr>
              <a:t>Patna Dairy Project. </a:t>
            </a:r>
          </a:p>
          <a:p>
            <a:pPr algn="ctr"/>
            <a:r>
              <a:rPr lang="en-US" sz="2800" dirty="0" smtClean="0">
                <a:latin typeface="Aharoni" pitchFamily="2" charset="-79"/>
                <a:cs typeface="Aharoni" pitchFamily="2" charset="-79"/>
              </a:rPr>
              <a:t>(</a:t>
            </a:r>
            <a:r>
              <a:rPr lang="en-US" sz="2800" dirty="0">
                <a:latin typeface="Aharoni" pitchFamily="2" charset="-79"/>
                <a:cs typeface="Aharoni" pitchFamily="2" charset="-79"/>
              </a:rPr>
              <a:t>Our Project Guide)</a:t>
            </a:r>
          </a:p>
        </p:txBody>
      </p:sp>
      <p:pic>
        <p:nvPicPr>
          <p:cNvPr id="7" name="Picture 6" descr="CYMERA_20170814_10095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200" y="3145055"/>
            <a:ext cx="3337560" cy="3240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111111"/>
            </a:solidFill>
            <a:miter lim="800000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sudhi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" y="3154680"/>
            <a:ext cx="3093720" cy="3185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111111"/>
            </a:solidFill>
            <a:miter lim="800000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8351520" y="702186"/>
            <a:ext cx="3489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atin typeface="Aharoni" pitchFamily="2" charset="-79"/>
                <a:ea typeface="Tahoma" pitchFamily="34" charset="0"/>
                <a:cs typeface="Aharoni" pitchFamily="2" charset="-79"/>
              </a:rPr>
              <a:t>Mr. </a:t>
            </a:r>
            <a:r>
              <a:rPr lang="en-US" sz="2800" b="1" u="sng" dirty="0" smtClean="0">
                <a:solidFill>
                  <a:srgbClr val="C00000"/>
                </a:solidFill>
                <a:latin typeface="Aharoni" pitchFamily="2" charset="-79"/>
                <a:ea typeface="Tahoma" pitchFamily="34" charset="0"/>
                <a:cs typeface="Aharoni" pitchFamily="2" charset="-79"/>
              </a:rPr>
              <a:t>RAHUL SINGH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atin typeface="Aharoni" pitchFamily="2" charset="-79"/>
                <a:ea typeface="Tahoma" pitchFamily="34" charset="0"/>
                <a:cs typeface="Aharoni" pitchFamily="2" charset="-79"/>
              </a:rPr>
              <a:t> Project Guide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atin typeface="Aharoni" pitchFamily="2" charset="-79"/>
                <a:ea typeface="Tahoma" pitchFamily="34" charset="0"/>
                <a:cs typeface="Aharoni" pitchFamily="2" charset="-79"/>
              </a:rPr>
              <a:t> &amp;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atin typeface="Aharoni" pitchFamily="2" charset="-79"/>
                <a:ea typeface="Tahoma" pitchFamily="34" charset="0"/>
                <a:cs typeface="Aharoni" pitchFamily="2" charset="-79"/>
              </a:rPr>
              <a:t>Technical supporter</a:t>
            </a:r>
            <a:r>
              <a:rPr lang="en-US" sz="2800" b="1" dirty="0" smtClean="0">
                <a:solidFill>
                  <a:srgbClr val="FF0000"/>
                </a:solidFill>
                <a:latin typeface="Aharoni" pitchFamily="2" charset="-79"/>
                <a:ea typeface="Tahoma" pitchFamily="34" charset="0"/>
                <a:cs typeface="Aharoni" pitchFamily="2" charset="-79"/>
              </a:rPr>
              <a:t>  </a:t>
            </a:r>
            <a:endParaRPr lang="en-US" sz="2800" b="1" dirty="0">
              <a:latin typeface="Aharoni" pitchFamily="2" charset="-79"/>
              <a:ea typeface="Tahoma" pitchFamily="34" charset="0"/>
              <a:cs typeface="Aharoni" pitchFamily="2" charset="-79"/>
            </a:endParaRPr>
          </a:p>
        </p:txBody>
      </p:sp>
      <p:pic>
        <p:nvPicPr>
          <p:cNvPr id="12" name="Picture 11" descr="1-250x25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760" y="3131648"/>
            <a:ext cx="3352799" cy="3203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111111"/>
            </a:solidFill>
            <a:miter lim="800000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763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6376" y="403510"/>
            <a:ext cx="9725781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h="25400" prst="softRound"/>
            </a:sp3d>
          </a:bodyPr>
          <a:lstStyle/>
          <a:p>
            <a:pPr lvl="0" algn="ctr"/>
            <a:r>
              <a:rPr lang="en-US" sz="5400" b="1" dirty="0">
                <a:ln>
                  <a:solidFill>
                    <a:srgbClr val="000099"/>
                  </a:solidFill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rus Blk BT" panose="02090805060506020404" pitchFamily="18" charset="0"/>
              </a:rPr>
              <a:t>PATNA </a:t>
            </a:r>
            <a:r>
              <a:rPr lang="en-US" sz="5400" b="1" dirty="0" smtClean="0">
                <a:ln>
                  <a:solidFill>
                    <a:srgbClr val="000099"/>
                  </a:solidFill>
                </a:ln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rus Blk BT" panose="02090805060506020404" pitchFamily="18" charset="0"/>
              </a:rPr>
              <a:t>DAIRY PROJECT</a:t>
            </a:r>
            <a:endParaRPr lang="en-US" sz="5400" b="1" dirty="0">
              <a:ln>
                <a:solidFill>
                  <a:srgbClr val="000099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rus Blk BT" panose="02090805060506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58056"/>
            <a:ext cx="974812" cy="847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87" y="58056"/>
            <a:ext cx="1484243" cy="4911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1968" y="1045363"/>
            <a:ext cx="775018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(</a:t>
            </a:r>
            <a:r>
              <a:rPr lang="en-US" sz="40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Std Black" panose="0208090304030B020404" pitchFamily="18" charset="0"/>
              </a:rPr>
              <a:t>Name of the Organization</a:t>
            </a:r>
            <a:r>
              <a:rPr lang="en-US" sz="4000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4000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sudha-slider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57" y="2220686"/>
            <a:ext cx="10072913" cy="4441371"/>
          </a:xfrm>
          <a:prstGeom prst="rect">
            <a:avLst/>
          </a:prstGeom>
          <a:ln w="88900" cap="sq" cmpd="thickThin">
            <a:solidFill>
              <a:schemeClr val="accent5">
                <a:lumMod val="75000"/>
              </a:schemeClr>
            </a:solidFill>
            <a:prstDash val="solid"/>
            <a:miter lim="800000"/>
          </a:ln>
          <a:effectLst>
            <a:glow rad="63500">
              <a:schemeClr val="accent5">
                <a:satMod val="175000"/>
                <a:alpha val="40000"/>
              </a:schemeClr>
            </a:glow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3664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58056"/>
            <a:ext cx="974812" cy="847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87" y="58056"/>
            <a:ext cx="1484243" cy="4911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72871" y="321513"/>
            <a:ext cx="12364871" cy="298543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r>
              <a:rPr lang="en-US" sz="7200" b="1" dirty="0">
                <a:ln w="38100">
                  <a:solidFill>
                    <a:schemeClr val="bg2">
                      <a:lumMod val="25000"/>
                    </a:schemeClr>
                  </a:solidFill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LIQUID  MILK </a:t>
            </a:r>
            <a:r>
              <a:rPr lang="en-US" sz="7200" b="1" dirty="0" smtClean="0">
                <a:ln w="38100">
                  <a:solidFill>
                    <a:schemeClr val="bg2">
                      <a:lumMod val="25000"/>
                    </a:schemeClr>
                  </a:solidFill>
                </a:ln>
                <a:solidFill>
                  <a:srgbClr val="33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MANAGEMENT SYSTEM</a:t>
            </a:r>
            <a:endParaRPr lang="en-US" sz="7200" b="1" dirty="0">
              <a:ln w="38100">
                <a:solidFill>
                  <a:schemeClr val="bg2">
                    <a:lumMod val="25000"/>
                  </a:schemeClr>
                </a:solidFill>
              </a:ln>
              <a:solidFill>
                <a:srgbClr val="3366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  <a:p>
            <a:pPr algn="ctr"/>
            <a:r>
              <a:rPr lang="en-US" sz="4400" b="1" spc="5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achen BT" panose="02040806020206050204" pitchFamily="18" charset="0"/>
                <a:ea typeface="Adobe Gothic Std B" panose="020B0800000000000000" pitchFamily="34" charset="-128"/>
              </a:rPr>
              <a:t>(Project Topic)</a:t>
            </a:r>
          </a:p>
        </p:txBody>
      </p:sp>
      <p:pic>
        <p:nvPicPr>
          <p:cNvPr id="9" name="Picture 8" descr="Cow-Milk-e149250720992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0874814">
            <a:off x="198021" y="3860493"/>
            <a:ext cx="2467427" cy="2576285"/>
          </a:xfrm>
          <a:prstGeom prst="rect">
            <a:avLst/>
          </a:prstGeom>
        </p:spPr>
      </p:pic>
      <p:pic>
        <p:nvPicPr>
          <p:cNvPr id="10" name="Picture 9" descr="Gold-Milk-e149251785814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553481">
            <a:off x="2575463" y="3806609"/>
            <a:ext cx="2297435" cy="2518229"/>
          </a:xfrm>
          <a:prstGeom prst="rect">
            <a:avLst/>
          </a:prstGeom>
        </p:spPr>
      </p:pic>
      <p:pic>
        <p:nvPicPr>
          <p:cNvPr id="11" name="Picture 10" descr="sudha-shakti-standard-milk-500x500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695713">
            <a:off x="4895025" y="3743683"/>
            <a:ext cx="2353439" cy="2496469"/>
          </a:xfrm>
          <a:prstGeom prst="rect">
            <a:avLst/>
          </a:prstGeom>
        </p:spPr>
      </p:pic>
      <p:pic>
        <p:nvPicPr>
          <p:cNvPr id="12" name="Picture 11" descr="Smart-Milk-e1492517674905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786214">
            <a:off x="7253371" y="3882916"/>
            <a:ext cx="2345529" cy="2510969"/>
          </a:xfrm>
          <a:prstGeom prst="rect">
            <a:avLst/>
          </a:prstGeom>
        </p:spPr>
      </p:pic>
      <p:pic>
        <p:nvPicPr>
          <p:cNvPr id="13" name="Picture 12" descr="Healthy-Milk-e1492516753231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 rot="20662521">
            <a:off x="9559860" y="3775777"/>
            <a:ext cx="2296083" cy="25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9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16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" y="58056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187" y="58056"/>
            <a:ext cx="1484243" cy="4911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97165" y="0"/>
            <a:ext cx="5873724" cy="20036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3800" b="1" cap="all" dirty="0">
                <a:ln w="571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lgerian" pitchFamily="82" charset="0"/>
                <a:ea typeface="Adobe Gothic Std B" panose="020B0800000000000000" pitchFamily="34" charset="-128"/>
                <a:cs typeface="+mj-cs"/>
              </a:rPr>
              <a:t>ABOUT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6001" y="1378529"/>
            <a:ext cx="71160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cap="all" dirty="0" smtClean="0">
                <a:ln w="1270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/>
                </a:solidFill>
                <a:latin typeface="Algerian" pitchFamily="82" charset="0"/>
                <a:ea typeface="Adobe Gothic Std B" panose="020B0800000000000000" pitchFamily="34" charset="-128"/>
              </a:rPr>
              <a:t>P</a:t>
            </a:r>
            <a:r>
              <a:rPr lang="en-US" sz="4000" b="1" cap="all" dirty="0" smtClean="0">
                <a:ln w="1270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/>
                </a:solidFill>
                <a:latin typeface="Algerian" pitchFamily="82" charset="0"/>
                <a:ea typeface="Adobe Gothic Std B" panose="020B0800000000000000" pitchFamily="34" charset="-128"/>
              </a:rPr>
              <a:t>ATNA</a:t>
            </a:r>
            <a:r>
              <a:rPr lang="en-US" sz="6000" b="1" cap="all" dirty="0" smtClean="0">
                <a:ln w="1270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/>
                </a:solidFill>
                <a:latin typeface="Algerian" pitchFamily="82" charset="0"/>
                <a:ea typeface="Adobe Gothic Std B" panose="020B0800000000000000" pitchFamily="34" charset="-128"/>
              </a:rPr>
              <a:t>   D</a:t>
            </a:r>
            <a:r>
              <a:rPr lang="en-US" sz="4000" b="1" cap="all" dirty="0" smtClean="0">
                <a:ln w="1270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/>
                </a:solidFill>
                <a:latin typeface="Algerian" pitchFamily="82" charset="0"/>
                <a:ea typeface="Adobe Gothic Std B" panose="020B0800000000000000" pitchFamily="34" charset="-128"/>
              </a:rPr>
              <a:t>AIRY</a:t>
            </a:r>
            <a:r>
              <a:rPr lang="en-US" sz="6000" b="1" cap="all" dirty="0" smtClean="0">
                <a:ln w="1270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/>
                </a:solidFill>
                <a:latin typeface="Algerian" pitchFamily="82" charset="0"/>
                <a:ea typeface="Adobe Gothic Std B" panose="020B0800000000000000" pitchFamily="34" charset="-128"/>
              </a:rPr>
              <a:t>   P</a:t>
            </a:r>
            <a:r>
              <a:rPr lang="en-US" sz="4000" b="1" cap="all" dirty="0" smtClean="0">
                <a:ln w="12700"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1"/>
                </a:solidFill>
                <a:latin typeface="Algerian" pitchFamily="82" charset="0"/>
                <a:ea typeface="Adobe Gothic Std B" panose="020B0800000000000000" pitchFamily="34" charset="-128"/>
              </a:rPr>
              <a:t>ROJECT</a:t>
            </a:r>
            <a:endParaRPr lang="en-US" sz="4000" b="1" cap="all" dirty="0">
              <a:ln w="12700">
                <a:solidFill>
                  <a:schemeClr val="accent5">
                    <a:lumMod val="50000"/>
                  </a:schemeClr>
                </a:solidFill>
              </a:ln>
              <a:solidFill>
                <a:schemeClr val="accent1"/>
              </a:solidFill>
              <a:latin typeface="Algerian" pitchFamily="82" charset="0"/>
              <a:ea typeface="Adobe Gothic Std B" panose="020B0800000000000000" pitchFamily="34" charset="-128"/>
            </a:endParaRPr>
          </a:p>
        </p:txBody>
      </p:sp>
      <p:pic>
        <p:nvPicPr>
          <p:cNvPr id="7" name="Picture 6" descr="FILE_59368d661e3ae1471239865_23bgmysoredairy1374123f_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19474">
            <a:off x="6475115" y="2594088"/>
            <a:ext cx="5053158" cy="36360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</p:pic>
      <p:pic>
        <p:nvPicPr>
          <p:cNvPr id="8" name="Picture 7" descr="Nitish_Kumar_Photo78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14114">
            <a:off x="527306" y="2739036"/>
            <a:ext cx="4967770" cy="3568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1294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" y="58056"/>
            <a:ext cx="974812" cy="847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701" y="58056"/>
            <a:ext cx="1484243" cy="4911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3988" y="1127549"/>
            <a:ext cx="10864023" cy="52937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just"/>
            <a:r>
              <a:rPr lang="en-US" sz="5400" b="1" dirty="0">
                <a:solidFill>
                  <a:srgbClr val="00B0F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rial Black" pitchFamily="34" charset="0"/>
              </a:rPr>
              <a:t>PDP</a:t>
            </a:r>
            <a:r>
              <a:rPr lang="en-US" sz="1100" b="1" dirty="0">
                <a:ln/>
                <a:solidFill>
                  <a:schemeClr val="accent3"/>
                </a:solidFill>
                <a:latin typeface="Arial Black" pitchFamily="34" charset="0"/>
              </a:rPr>
              <a:t> 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was started at 1</a:t>
            </a:r>
            <a:r>
              <a:rPr lang="en-US" baseline="30000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st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 October, 1981 through the National  Dairy  Development Board (NDDB).</a:t>
            </a:r>
          </a:p>
          <a:p>
            <a:pPr algn="just"/>
            <a:endParaRPr lang="en-US" sz="1000" dirty="0">
              <a:ln w="0"/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en-US" sz="2400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NDDB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 handed over the arrangements of  </a:t>
            </a:r>
            <a:r>
              <a:rPr lang="en-US" sz="2000" u="sng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Patna Dairy Projects</a:t>
            </a:r>
            <a:r>
              <a:rPr lang="en-US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Arial Black" pitchFamily="34" charset="0"/>
              </a:rPr>
              <a:t> 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(PDP) to </a:t>
            </a:r>
            <a:r>
              <a:rPr lang="en-US" sz="2000" dirty="0">
                <a:ln w="0"/>
                <a:solidFill>
                  <a:srgbClr val="0070C0"/>
                </a:solidFill>
                <a:latin typeface="Arial Black" pitchFamily="34" charset="0"/>
              </a:rPr>
              <a:t>V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aishal </a:t>
            </a:r>
            <a:r>
              <a:rPr lang="en-US" sz="2800" dirty="0">
                <a:ln w="0"/>
                <a:solidFill>
                  <a:srgbClr val="0070C0"/>
                </a:solidFill>
                <a:latin typeface="Arial Black" pitchFamily="34" charset="0"/>
              </a:rPr>
              <a:t>P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atliputra </a:t>
            </a:r>
            <a:r>
              <a:rPr lang="en-US" sz="2800" dirty="0">
                <a:ln w="0"/>
                <a:solidFill>
                  <a:srgbClr val="0070C0"/>
                </a:solidFill>
                <a:latin typeface="Arial Black" pitchFamily="34" charset="0"/>
              </a:rPr>
              <a:t>D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ugdh  </a:t>
            </a:r>
            <a:r>
              <a:rPr lang="en-US" sz="2800" dirty="0">
                <a:ln w="0"/>
                <a:solidFill>
                  <a:srgbClr val="0070C0"/>
                </a:solidFill>
                <a:latin typeface="Arial Black" pitchFamily="34" charset="0"/>
              </a:rPr>
              <a:t>U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tpadak </a:t>
            </a:r>
            <a:r>
              <a:rPr lang="en-US" sz="2000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 </a:t>
            </a:r>
            <a:r>
              <a:rPr lang="en-US" sz="2800" dirty="0">
                <a:ln w="0"/>
                <a:solidFill>
                  <a:srgbClr val="0070C0"/>
                </a:solidFill>
                <a:latin typeface="Arial Black" pitchFamily="34" charset="0"/>
              </a:rPr>
              <a:t>S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ahkari  </a:t>
            </a:r>
            <a:r>
              <a:rPr lang="en-US" sz="2800" dirty="0">
                <a:ln w="0"/>
                <a:solidFill>
                  <a:srgbClr val="0070C0"/>
                </a:solidFill>
                <a:latin typeface="Arial Black" pitchFamily="34" charset="0"/>
              </a:rPr>
              <a:t>S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angh  Ltd. (VPDUSS)  with  effect  from 1</a:t>
            </a:r>
            <a:r>
              <a:rPr lang="en-US" baseline="30000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st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 July , 1988. </a:t>
            </a:r>
          </a:p>
          <a:p>
            <a:pPr algn="just"/>
            <a:endParaRPr lang="en-US" sz="1000" dirty="0">
              <a:ln w="0"/>
              <a:solidFill>
                <a:schemeClr val="bg2">
                  <a:lumMod val="25000"/>
                </a:schemeClr>
              </a:solidFill>
              <a:latin typeface="Arial Black" pitchFamily="34" charset="0"/>
            </a:endParaRPr>
          </a:p>
          <a:p>
            <a:pPr algn="just"/>
            <a:r>
              <a:rPr lang="en-US" sz="2400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The</a:t>
            </a:r>
            <a:r>
              <a:rPr lang="en-US" dirty="0">
                <a:ln w="0"/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 company is ISO-9001:2000 and HACCP (IS-15000) certified by Bureau of India standards  in  March, 2002.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vantGarde Md BT" panose="020B0602020202020204" pitchFamily="34" charset="0"/>
                <a:cs typeface="Arial" pitchFamily="34" charset="0"/>
              </a:rPr>
              <a:t>The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vantGarde Md BT" panose="020B0602020202020204" pitchFamily="34" charset="0"/>
                <a:cs typeface="Arial" pitchFamily="34" charset="0"/>
              </a:rPr>
              <a:t> State Government felt it worthwhile to request the DAIRY BOARD (NDDB) for taking over the infrastructure created on  management  basis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antGarde Md BT" panose="020B0602020202020204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vantGarde Md BT" panose="020B0602020202020204" pitchFamily="34" charset="0"/>
                <a:cs typeface="Arial" pitchFamily="34" charset="0"/>
              </a:rPr>
              <a:t>.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AvantGarde Md BT" panose="020B0602020202020204" pitchFamily="34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vantGarde Md BT" panose="020B0602020202020204" pitchFamily="34" charset="0"/>
                <a:cs typeface="Arial" pitchFamily="34" charset="0"/>
              </a:rPr>
              <a:t>The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AvantGarde Md BT" panose="020B0602020202020204" pitchFamily="34" charset="0"/>
                <a:cs typeface="Arial" pitchFamily="34" charset="0"/>
              </a:rPr>
              <a:t>  </a:t>
            </a: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AvantGarde Md BT" panose="020B0602020202020204" pitchFamily="34" charset="0"/>
                <a:cs typeface="Arial" pitchFamily="34" charset="0"/>
              </a:rPr>
              <a:t>National  Dairy  Development  Board  (NDDB)  took  over  the  management  of  the infrastructure   with  effect  of  1st  October, 1981  under  the  banner  of  Patna  Dairy Project  (PDP). </a:t>
            </a:r>
          </a:p>
        </p:txBody>
      </p:sp>
    </p:spTree>
    <p:extLst>
      <p:ext uri="{BB962C8B-B14F-4D97-AF65-F5344CB8AC3E}">
        <p14:creationId xmlns:p14="http://schemas.microsoft.com/office/powerpoint/2010/main" val="81173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" y="58056"/>
            <a:ext cx="974812" cy="847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701" y="58056"/>
            <a:ext cx="1484243" cy="4911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5472" y="550911"/>
            <a:ext cx="11735906" cy="132343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sz="8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rType Md BT" panose="02090504030505020304" pitchFamily="18" charset="0"/>
              </a:rPr>
              <a:t>About </a:t>
            </a:r>
            <a:r>
              <a:rPr lang="en-US" sz="8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206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erType Md BT" panose="02090504030505020304" pitchFamily="18" charset="0"/>
              </a:rPr>
              <a:t> The  Project   </a:t>
            </a:r>
            <a:endParaRPr lang="en-US" sz="8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206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erType Md BT" panose="020905040305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3960" y="1982484"/>
            <a:ext cx="10217862" cy="769441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 algn="ctr"/>
            <a:r>
              <a:rPr lang="en-US" sz="4400" b="1" dirty="0">
                <a:ln w="900" cmpd="sng">
                  <a:solidFill>
                    <a:schemeClr val="accent5">
                      <a:lumMod val="75000"/>
                      <a:alpha val="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achen BT" panose="02040806020206050204" pitchFamily="18" charset="0"/>
              </a:rPr>
              <a:t>LIQUID</a:t>
            </a:r>
            <a:r>
              <a:rPr lang="en-US" sz="4400" b="1" i="1" dirty="0">
                <a:ln w="900" cmpd="sng">
                  <a:solidFill>
                    <a:schemeClr val="accent5">
                      <a:lumMod val="75000"/>
                      <a:alpha val="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achen BT" panose="02040806020206050204" pitchFamily="18" charset="0"/>
              </a:rPr>
              <a:t> </a:t>
            </a:r>
            <a:r>
              <a:rPr lang="en-US" sz="4400" b="1" dirty="0">
                <a:ln w="900" cmpd="sng">
                  <a:solidFill>
                    <a:schemeClr val="accent5">
                      <a:lumMod val="75000"/>
                      <a:alpha val="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achen BT" panose="02040806020206050204" pitchFamily="18" charset="0"/>
              </a:rPr>
              <a:t>MILK</a:t>
            </a:r>
            <a:r>
              <a:rPr lang="en-US" sz="4400" b="1" i="1" dirty="0">
                <a:ln w="900" cmpd="sng">
                  <a:solidFill>
                    <a:schemeClr val="accent5">
                      <a:lumMod val="75000"/>
                      <a:alpha val="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achen BT" panose="02040806020206050204" pitchFamily="18" charset="0"/>
              </a:rPr>
              <a:t> </a:t>
            </a:r>
            <a:r>
              <a:rPr lang="en-US" sz="4400" b="1" dirty="0">
                <a:ln w="900" cmpd="sng">
                  <a:solidFill>
                    <a:schemeClr val="accent5">
                      <a:lumMod val="75000"/>
                      <a:alpha val="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achen BT" panose="02040806020206050204" pitchFamily="18" charset="0"/>
              </a:rPr>
              <a:t>MANAGEMENT</a:t>
            </a:r>
            <a:r>
              <a:rPr lang="en-US" sz="4400" b="1" i="1" dirty="0">
                <a:ln w="900" cmpd="sng">
                  <a:solidFill>
                    <a:schemeClr val="accent5">
                      <a:lumMod val="75000"/>
                      <a:alpha val="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achen BT" panose="02040806020206050204" pitchFamily="18" charset="0"/>
              </a:rPr>
              <a:t> </a:t>
            </a:r>
            <a:r>
              <a:rPr lang="en-US" sz="4400" b="1" dirty="0">
                <a:ln w="900" cmpd="sng">
                  <a:solidFill>
                    <a:schemeClr val="accent5">
                      <a:lumMod val="75000"/>
                      <a:alpha val="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achen BT" panose="02040806020206050204" pitchFamily="18" charset="0"/>
              </a:rPr>
              <a:t>SYSTEM</a:t>
            </a:r>
          </a:p>
        </p:txBody>
      </p:sp>
      <p:pic>
        <p:nvPicPr>
          <p:cNvPr id="7" name="Picture 6" descr="SatisfiedAlertEgret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571" y="2939143"/>
            <a:ext cx="8490857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2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6027</TotalTime>
  <Words>960</Words>
  <Application>Microsoft Office PowerPoint</Application>
  <PresentationFormat>Custom</PresentationFormat>
  <Paragraphs>125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1st   Part</vt:lpstr>
      <vt:lpstr>2nd Part</vt:lpstr>
      <vt:lpstr>3rd  Part</vt:lpstr>
      <vt:lpstr>4th  Part</vt:lpstr>
      <vt:lpstr>PowerPoint Presentation</vt:lpstr>
      <vt:lpstr>PowerPoint Presentation</vt:lpstr>
      <vt:lpstr>PowerPoint Presentation</vt:lpstr>
      <vt:lpstr>PowerPoint Presentation</vt:lpstr>
      <vt:lpstr>Of 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</dc:creator>
  <cp:lastModifiedBy>Anima Sinha</cp:lastModifiedBy>
  <cp:revision>361</cp:revision>
  <dcterms:created xsi:type="dcterms:W3CDTF">2018-09-02T08:31:44Z</dcterms:created>
  <dcterms:modified xsi:type="dcterms:W3CDTF">2018-09-22T18:52:10Z</dcterms:modified>
</cp:coreProperties>
</file>